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82" r:id="rId5"/>
    <p:sldId id="304" r:id="rId6"/>
    <p:sldId id="331" r:id="rId7"/>
    <p:sldId id="329" r:id="rId8"/>
    <p:sldId id="306" r:id="rId9"/>
    <p:sldId id="332" r:id="rId10"/>
    <p:sldId id="335" r:id="rId11"/>
    <p:sldId id="336" r:id="rId12"/>
    <p:sldId id="337" r:id="rId13"/>
    <p:sldId id="312" r:id="rId14"/>
    <p:sldId id="339" r:id="rId15"/>
    <p:sldId id="340" r:id="rId16"/>
    <p:sldId id="341" r:id="rId17"/>
    <p:sldId id="349" r:id="rId18"/>
    <p:sldId id="342" r:id="rId19"/>
    <p:sldId id="343" r:id="rId20"/>
    <p:sldId id="350" r:id="rId21"/>
    <p:sldId id="348" r:id="rId22"/>
    <p:sldId id="351" r:id="rId23"/>
    <p:sldId id="346" r:id="rId24"/>
    <p:sldId id="328" r:id="rId25"/>
    <p:sldId id="345" r:id="rId26"/>
    <p:sldId id="352" r:id="rId27"/>
    <p:sldId id="353" r:id="rId28"/>
    <p:sldId id="355" r:id="rId29"/>
    <p:sldId id="296" r:id="rId30"/>
  </p:sldIdLst>
  <p:sldSz cx="12192000" cy="6858000"/>
  <p:notesSz cx="6858000" cy="9144000"/>
  <p:embeddedFontLst>
    <p:embeddedFont>
      <p:font typeface="Barlow" panose="00000500000000000000" pitchFamily="2" charset="0"/>
      <p:regular r:id="rId33"/>
      <p:bold r:id="rId34"/>
      <p:italic r:id="rId35"/>
      <p:boldItalic r:id="rId36"/>
    </p:embeddedFont>
    <p:embeddedFont>
      <p:font typeface="Barlow Semi Condensed SemiBold" panose="00000706000000000000" pitchFamily="2" charset="0"/>
      <p:bold r:id="rId37"/>
      <p:boldItalic r:id="rId38"/>
    </p:embeddedFont>
    <p:embeddedFont>
      <p:font typeface="Barlow SemiBold" panose="00000700000000000000" pitchFamily="2" charset="0"/>
      <p:bold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orbel" panose="020B0503020204020204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eneral Info" id="{A9B11092-7310-438A-BD8E-90440209BCDC}">
          <p14:sldIdLst/>
        </p14:section>
        <p14:section name="Editable Starter Slides" id="{87E53A32-9507-40D7-BE78-DDA6BE2619C8}">
          <p14:sldIdLst>
            <p14:sldId id="282"/>
            <p14:sldId id="304"/>
            <p14:sldId id="331"/>
            <p14:sldId id="329"/>
            <p14:sldId id="306"/>
            <p14:sldId id="332"/>
            <p14:sldId id="335"/>
            <p14:sldId id="336"/>
            <p14:sldId id="337"/>
            <p14:sldId id="312"/>
            <p14:sldId id="339"/>
            <p14:sldId id="340"/>
            <p14:sldId id="341"/>
            <p14:sldId id="349"/>
            <p14:sldId id="342"/>
            <p14:sldId id="343"/>
            <p14:sldId id="350"/>
            <p14:sldId id="348"/>
            <p14:sldId id="351"/>
            <p14:sldId id="346"/>
            <p14:sldId id="328"/>
            <p14:sldId id="345"/>
            <p14:sldId id="352"/>
            <p14:sldId id="353"/>
            <p14:sldId id="355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EF55589-C74D-FCD9-E8D8-C483EFCA962E}" name="Kimiko Lizardi" initials="KL" userId="S::klizardi@rinconconsultants.com::55cc7935-3898-4cd9-96e0-8b6eb7b1390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7"/>
    <a:srgbClr val="E0457B"/>
    <a:srgbClr val="84329B"/>
    <a:srgbClr val="E1523E"/>
    <a:srgbClr val="FFA400"/>
    <a:srgbClr val="009CA6"/>
    <a:srgbClr val="D2DE26"/>
    <a:srgbClr val="FFEDCC"/>
    <a:srgbClr val="C3D600"/>
    <a:srgbClr val="373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96400" autoAdjust="0"/>
  </p:normalViewPr>
  <p:slideViewPr>
    <p:cSldViewPr snapToGrid="0">
      <p:cViewPr varScale="1">
        <p:scale>
          <a:sx n="65" d="100"/>
          <a:sy n="65" d="100"/>
        </p:scale>
        <p:origin x="90" y="3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96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302868469743683E-2"/>
          <c:y val="3.4562865581854639E-2"/>
          <c:w val="0.92569713153025635"/>
          <c:h val="0.722657183057371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5th Cycle RHNA
2015-2023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Sheet1!$C$2:$F$2</c:f>
              <c:strCache>
                <c:ptCount val="4"/>
                <c:pt idx="0">
                  <c:v>Very Low
(&lt;50% of AMI)</c:v>
                </c:pt>
                <c:pt idx="1">
                  <c:v>Low
(50-80% of AMI)</c:v>
                </c:pt>
                <c:pt idx="2">
                  <c:v>Moderate
(80-120% of AMI)</c:v>
                </c:pt>
                <c:pt idx="3">
                  <c:v>Above Moderate
(&gt;120% of AMI)</c:v>
                </c:pt>
              </c:strCache>
            </c:strRef>
          </c:cat>
          <c:val>
            <c:numRef>
              <c:f>Sheet1!$C$3:$F$3</c:f>
              <c:numCache>
                <c:formatCode>General</c:formatCode>
                <c:ptCount val="4"/>
                <c:pt idx="0">
                  <c:v>315</c:v>
                </c:pt>
                <c:pt idx="1">
                  <c:v>205</c:v>
                </c:pt>
                <c:pt idx="2">
                  <c:v>238</c:v>
                </c:pt>
                <c:pt idx="3" formatCode="#,##0">
                  <c:v>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CD-4619-8CDD-52A6EE9A0076}"/>
            </c:ext>
          </c:extLst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6th Cycle RHNA
2023-2031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Sheet1!$C$2:$F$2</c:f>
              <c:strCache>
                <c:ptCount val="4"/>
                <c:pt idx="0">
                  <c:v>Very Low
(&lt;50% of AMI)</c:v>
                </c:pt>
                <c:pt idx="1">
                  <c:v>Low
(50-80% of AMI)</c:v>
                </c:pt>
                <c:pt idx="2">
                  <c:v>Moderate
(80-120% of AMI)</c:v>
                </c:pt>
                <c:pt idx="3">
                  <c:v>Above Moderate
(&gt;120% of AMI)</c:v>
                </c:pt>
              </c:strCache>
            </c:strRef>
          </c:cat>
          <c:val>
            <c:numRef>
              <c:f>Sheet1!$C$4:$F$4</c:f>
              <c:numCache>
                <c:formatCode>General</c:formatCode>
                <c:ptCount val="4"/>
                <c:pt idx="0">
                  <c:v>94</c:v>
                </c:pt>
                <c:pt idx="1">
                  <c:v>62</c:v>
                </c:pt>
                <c:pt idx="2">
                  <c:v>173</c:v>
                </c:pt>
                <c:pt idx="3" formatCode="#,##0">
                  <c:v>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CD-4619-8CDD-52A6EE9A00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1782664"/>
        <c:axId val="481678176"/>
      </c:barChart>
      <c:catAx>
        <c:axId val="391782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678176"/>
        <c:crosses val="autoZero"/>
        <c:auto val="1"/>
        <c:lblAlgn val="ctr"/>
        <c:lblOffset val="100"/>
        <c:noMultiLvlLbl val="0"/>
      </c:catAx>
      <c:valAx>
        <c:axId val="481678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782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Population</a:t>
            </a:r>
            <a:r>
              <a:rPr lang="en-US" sz="1600" baseline="0" dirty="0"/>
              <a:t> and Housing Growth since 2010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Sheet1!$K$10</c:f>
              <c:strCache>
                <c:ptCount val="1"/>
                <c:pt idx="0">
                  <c:v>Monterey County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Sheet1!$L$9:$M$9</c:f>
              <c:strCache>
                <c:ptCount val="2"/>
                <c:pt idx="0">
                  <c:v>Percent Population Growth</c:v>
                </c:pt>
                <c:pt idx="1">
                  <c:v>Percent Housing Units Growth</c:v>
                </c:pt>
              </c:strCache>
            </c:strRef>
          </c:cat>
          <c:val>
            <c:numRef>
              <c:f>Sheet1!$L$10:$M$10</c:f>
              <c:numCache>
                <c:formatCode>0.0%</c:formatCode>
                <c:ptCount val="2"/>
                <c:pt idx="0">
                  <c:v>4.4955271203714189E-2</c:v>
                </c:pt>
                <c:pt idx="1">
                  <c:v>5.2316728301065915E-2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23-4F9D-99CB-130858916A3B}"/>
            </c:ext>
          </c:extLst>
        </c:ser>
        <c:ser>
          <c:idx val="1"/>
          <c:order val="1"/>
          <c:tx>
            <c:strRef>
              <c:f>Sheet1!$K$11</c:f>
              <c:strCache>
                <c:ptCount val="1"/>
                <c:pt idx="0">
                  <c:v>Marina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Sheet1!$L$9:$M$9</c:f>
              <c:strCache>
                <c:ptCount val="2"/>
                <c:pt idx="0">
                  <c:v>Percent Population Growth</c:v>
                </c:pt>
                <c:pt idx="1">
                  <c:v>Percent Housing Units Growth</c:v>
                </c:pt>
              </c:strCache>
            </c:strRef>
          </c:cat>
          <c:val>
            <c:numRef>
              <c:f>Sheet1!$L$11:$M$11</c:f>
              <c:numCache>
                <c:formatCode>0.0%</c:formatCode>
                <c:ptCount val="2"/>
                <c:pt idx="0">
                  <c:v>8.8193528755451875E-2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23-4F9D-99CB-130858916A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9997616"/>
        <c:axId val="479997944"/>
      </c:barChart>
      <c:catAx>
        <c:axId val="47999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997944"/>
        <c:crosses val="autoZero"/>
        <c:auto val="1"/>
        <c:lblAlgn val="ctr"/>
        <c:lblOffset val="100"/>
        <c:noMultiLvlLbl val="0"/>
      </c:catAx>
      <c:valAx>
        <c:axId val="479997944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99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Cost Burden by Ownership</a:t>
            </a:r>
            <a:r>
              <a:rPr lang="en-US" sz="1800" baseline="0"/>
              <a:t> and Income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772433316720885E-2"/>
          <c:y val="0.12735125738163322"/>
          <c:w val="0.91543740379269878"/>
          <c:h val="0.686315409675518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Sheet1!$D$27</c:f>
              <c:strCache>
                <c:ptCount val="1"/>
                <c:pt idx="0">
                  <c:v>Cost Burden  (30%+)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Sheet1!$C$28:$C$30</c:f>
              <c:strCache>
                <c:ptCount val="3"/>
                <c:pt idx="0">
                  <c:v>Owner-Occupied</c:v>
                </c:pt>
                <c:pt idx="1">
                  <c:v>Renter-Occupied</c:v>
                </c:pt>
                <c:pt idx="2">
                  <c:v>All Households</c:v>
                </c:pt>
              </c:strCache>
            </c:strRef>
          </c:cat>
          <c:val>
            <c:numRef>
              <c:f>Sheet1!$D$28:$D$30</c:f>
              <c:numCache>
                <c:formatCode>0%</c:formatCode>
                <c:ptCount val="3"/>
                <c:pt idx="0">
                  <c:v>0.311</c:v>
                </c:pt>
                <c:pt idx="1">
                  <c:v>0.47299999999999998</c:v>
                </c:pt>
                <c:pt idx="2">
                  <c:v>0.40400000000000003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3A-48FF-B1A5-608F4A1AA67E}"/>
            </c:ext>
          </c:extLst>
        </c:ser>
        <c:ser>
          <c:idx val="1"/>
          <c:order val="1"/>
          <c:tx>
            <c:strRef>
              <c:f>Sheet1!$E$27</c:f>
              <c:strCache>
                <c:ptCount val="1"/>
                <c:pt idx="0">
                  <c:v>Severe Cost Burden (50%+)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Sheet1!$C$28:$C$30</c:f>
              <c:strCache>
                <c:ptCount val="3"/>
                <c:pt idx="0">
                  <c:v>Owner-Occupied</c:v>
                </c:pt>
                <c:pt idx="1">
                  <c:v>Renter-Occupied</c:v>
                </c:pt>
                <c:pt idx="2">
                  <c:v>All Households</c:v>
                </c:pt>
              </c:strCache>
            </c:strRef>
          </c:cat>
          <c:val>
            <c:numRef>
              <c:f>Sheet1!$E$28:$E$30</c:f>
              <c:numCache>
                <c:formatCode>0%</c:formatCode>
                <c:ptCount val="3"/>
                <c:pt idx="0">
                  <c:v>0.11899999999999999</c:v>
                </c:pt>
                <c:pt idx="1">
                  <c:v>0.219</c:v>
                </c:pt>
                <c:pt idx="2">
                  <c:v>0.17599999999999999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3A-48FF-B1A5-608F4A1AA6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9034784"/>
        <c:axId val="649028224"/>
      </c:barChart>
      <c:catAx>
        <c:axId val="64903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9028224"/>
        <c:crosses val="autoZero"/>
        <c:auto val="1"/>
        <c:lblAlgn val="ctr"/>
        <c:lblOffset val="100"/>
        <c:noMultiLvlLbl val="0"/>
      </c:catAx>
      <c:valAx>
        <c:axId val="64902822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903478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1F9874-A8EE-4964-BC04-17EA22DB37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F37021-6BFD-4EC3-8BF2-277EE91C94FE}">
      <dgm:prSet phldrT="[Text]" custT="1"/>
      <dgm:spPr/>
      <dgm:t>
        <a:bodyPr/>
        <a:lstStyle/>
        <a:p>
          <a:r>
            <a:rPr lang="en-US" sz="2000" dirty="0"/>
            <a:t>Technology happens – please be flexible and patient!</a:t>
          </a:r>
        </a:p>
      </dgm:t>
    </dgm:pt>
    <dgm:pt modelId="{3BE5CBB8-D393-4B16-83CB-15BAD983D9D4}" type="parTrans" cxnId="{8ABAD6F9-7316-4F91-98B6-E6E7DCC6BBB8}">
      <dgm:prSet/>
      <dgm:spPr/>
      <dgm:t>
        <a:bodyPr/>
        <a:lstStyle/>
        <a:p>
          <a:endParaRPr lang="en-US" sz="1200"/>
        </a:p>
      </dgm:t>
    </dgm:pt>
    <dgm:pt modelId="{7433BC76-98F7-41D5-920C-8DF3B04AADA7}" type="sibTrans" cxnId="{8ABAD6F9-7316-4F91-98B6-E6E7DCC6BBB8}">
      <dgm:prSet/>
      <dgm:spPr/>
      <dgm:t>
        <a:bodyPr/>
        <a:lstStyle/>
        <a:p>
          <a:endParaRPr lang="en-US" sz="1200"/>
        </a:p>
      </dgm:t>
    </dgm:pt>
    <dgm:pt modelId="{5EB4580E-1C8A-40A7-B512-5FC456D30EB7}">
      <dgm:prSet phldrT="[Text]" custT="1"/>
      <dgm:spPr/>
      <dgm:t>
        <a:bodyPr/>
        <a:lstStyle/>
        <a:p>
          <a:r>
            <a:rPr lang="en-US" sz="2000" dirty="0"/>
            <a:t>Discussion/Q&amp;A at the end of the workshop. </a:t>
          </a:r>
        </a:p>
      </dgm:t>
    </dgm:pt>
    <dgm:pt modelId="{699C45C5-2F3C-4683-B49E-526C10A1F260}" type="parTrans" cxnId="{B6D4301C-801B-4743-8304-3399C1817CF1}">
      <dgm:prSet/>
      <dgm:spPr/>
      <dgm:t>
        <a:bodyPr/>
        <a:lstStyle/>
        <a:p>
          <a:endParaRPr lang="en-US" sz="1200"/>
        </a:p>
      </dgm:t>
    </dgm:pt>
    <dgm:pt modelId="{D25C5664-7525-4430-A903-FDD7B8192E6A}" type="sibTrans" cxnId="{B6D4301C-801B-4743-8304-3399C1817CF1}">
      <dgm:prSet/>
      <dgm:spPr/>
      <dgm:t>
        <a:bodyPr/>
        <a:lstStyle/>
        <a:p>
          <a:endParaRPr lang="en-US" sz="1200"/>
        </a:p>
      </dgm:t>
    </dgm:pt>
    <dgm:pt modelId="{F2888C59-E201-424C-8053-5BE83B52BC2A}">
      <dgm:prSet phldrT="[Text]" custT="1"/>
      <dgm:spPr/>
      <dgm:t>
        <a:bodyPr/>
        <a:lstStyle/>
        <a:p>
          <a:r>
            <a:rPr lang="en-US" sz="2000" dirty="0"/>
            <a:t>Please mute yourself when you are not speaking.</a:t>
          </a:r>
        </a:p>
      </dgm:t>
    </dgm:pt>
    <dgm:pt modelId="{AE8E1ABF-66C2-46FD-9544-102A9770AAEF}" type="parTrans" cxnId="{5692DB40-D500-4880-AAB4-EF7A02FDE766}">
      <dgm:prSet/>
      <dgm:spPr/>
      <dgm:t>
        <a:bodyPr/>
        <a:lstStyle/>
        <a:p>
          <a:endParaRPr lang="en-US" sz="1200"/>
        </a:p>
      </dgm:t>
    </dgm:pt>
    <dgm:pt modelId="{CD2DE7F5-B61F-4102-877B-E9E5DC81D6DE}" type="sibTrans" cxnId="{5692DB40-D500-4880-AAB4-EF7A02FDE766}">
      <dgm:prSet/>
      <dgm:spPr/>
      <dgm:t>
        <a:bodyPr/>
        <a:lstStyle/>
        <a:p>
          <a:endParaRPr lang="en-US" sz="1200"/>
        </a:p>
      </dgm:t>
    </dgm:pt>
    <dgm:pt modelId="{2AC4B8C4-2B99-49CE-884D-2D4457246787}">
      <dgm:prSet phldrT="[Text]" custT="1"/>
      <dgm:spPr/>
      <dgm:t>
        <a:bodyPr/>
        <a:lstStyle/>
        <a:p>
          <a:r>
            <a:rPr lang="en-US" sz="2000" dirty="0"/>
            <a:t>Use the chat feature if you have any questions or comments during the presentation.</a:t>
          </a:r>
        </a:p>
      </dgm:t>
    </dgm:pt>
    <dgm:pt modelId="{1CEB8E80-8A01-40C0-AE73-E1823A1E5F64}" type="parTrans" cxnId="{15F644DB-9946-48B1-9D41-7B90B2820B7A}">
      <dgm:prSet/>
      <dgm:spPr/>
      <dgm:t>
        <a:bodyPr/>
        <a:lstStyle/>
        <a:p>
          <a:endParaRPr lang="en-US" sz="1200"/>
        </a:p>
      </dgm:t>
    </dgm:pt>
    <dgm:pt modelId="{543286FD-55AE-4ED0-8BA0-02FFD29A2DCE}" type="sibTrans" cxnId="{15F644DB-9946-48B1-9D41-7B90B2820B7A}">
      <dgm:prSet/>
      <dgm:spPr/>
      <dgm:t>
        <a:bodyPr/>
        <a:lstStyle/>
        <a:p>
          <a:endParaRPr lang="en-US" sz="1200"/>
        </a:p>
      </dgm:t>
    </dgm:pt>
    <dgm:pt modelId="{2E03A555-9E49-4C63-B2C7-A9F774270E57}">
      <dgm:prSet phldrT="[Text]" custT="1"/>
      <dgm:spPr/>
      <dgm:t>
        <a:bodyPr/>
        <a:lstStyle/>
        <a:p>
          <a:r>
            <a:rPr lang="en-US" sz="2000" dirty="0"/>
            <a:t>One person speaks at a time. Keep comments brief. You may turn on or keep your camera off when speaking.</a:t>
          </a:r>
        </a:p>
      </dgm:t>
    </dgm:pt>
    <dgm:pt modelId="{73371E54-7CD8-43B3-A6C9-8044A9DD09A7}" type="sibTrans" cxnId="{7ADC2B4B-851F-4EE2-A7F1-953CFE225A2B}">
      <dgm:prSet/>
      <dgm:spPr/>
      <dgm:t>
        <a:bodyPr/>
        <a:lstStyle/>
        <a:p>
          <a:endParaRPr lang="en-US" sz="1200"/>
        </a:p>
      </dgm:t>
    </dgm:pt>
    <dgm:pt modelId="{DB3AC436-9336-4F57-94EF-E9FF05BF29BE}" type="parTrans" cxnId="{7ADC2B4B-851F-4EE2-A7F1-953CFE225A2B}">
      <dgm:prSet/>
      <dgm:spPr/>
      <dgm:t>
        <a:bodyPr/>
        <a:lstStyle/>
        <a:p>
          <a:endParaRPr lang="en-US" sz="1200"/>
        </a:p>
      </dgm:t>
    </dgm:pt>
    <dgm:pt modelId="{29A9088B-576F-4965-853D-9CCDFD90D9CA}" type="pres">
      <dgm:prSet presAssocID="{2B1F9874-A8EE-4964-BC04-17EA22DB378F}" presName="linear" presStyleCnt="0">
        <dgm:presLayoutVars>
          <dgm:animLvl val="lvl"/>
          <dgm:resizeHandles val="exact"/>
        </dgm:presLayoutVars>
      </dgm:prSet>
      <dgm:spPr/>
    </dgm:pt>
    <dgm:pt modelId="{78D9109C-0C60-4E9A-B930-CE9CE435CB72}" type="pres">
      <dgm:prSet presAssocID="{16F37021-6BFD-4EC3-8BF2-277EE91C94F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BA821E4-C6D3-4631-A031-58682EE37C80}" type="pres">
      <dgm:prSet presAssocID="{7433BC76-98F7-41D5-920C-8DF3B04AADA7}" presName="spacer" presStyleCnt="0"/>
      <dgm:spPr/>
    </dgm:pt>
    <dgm:pt modelId="{EDEA8164-DD5B-4FD3-B4CD-69860A5A8512}" type="pres">
      <dgm:prSet presAssocID="{5EB4580E-1C8A-40A7-B512-5FC456D30EB7}" presName="parentText" presStyleLbl="node1" presStyleIdx="1" presStyleCnt="5" custLinFactNeighborY="28532">
        <dgm:presLayoutVars>
          <dgm:chMax val="0"/>
          <dgm:bulletEnabled val="1"/>
        </dgm:presLayoutVars>
      </dgm:prSet>
      <dgm:spPr/>
    </dgm:pt>
    <dgm:pt modelId="{FB1C3FBA-F9F5-4F2D-A580-8A68B440C908}" type="pres">
      <dgm:prSet presAssocID="{D25C5664-7525-4430-A903-FDD7B8192E6A}" presName="spacer" presStyleCnt="0"/>
      <dgm:spPr/>
    </dgm:pt>
    <dgm:pt modelId="{724063C7-847E-4998-929D-1F434AD82D79}" type="pres">
      <dgm:prSet presAssocID="{F2888C59-E201-424C-8053-5BE83B52BC2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AC3BA35-A6E3-41BA-9F1E-0D8B99DCFDF3}" type="pres">
      <dgm:prSet presAssocID="{CD2DE7F5-B61F-4102-877B-E9E5DC81D6DE}" presName="spacer" presStyleCnt="0"/>
      <dgm:spPr/>
    </dgm:pt>
    <dgm:pt modelId="{84B32A81-7F29-4563-8CA4-922915158C83}" type="pres">
      <dgm:prSet presAssocID="{2AC4B8C4-2B99-49CE-884D-2D445724678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8C23B52-5C1B-414A-A76D-3BC9F03AE990}" type="pres">
      <dgm:prSet presAssocID="{543286FD-55AE-4ED0-8BA0-02FFD29A2DCE}" presName="spacer" presStyleCnt="0"/>
      <dgm:spPr/>
    </dgm:pt>
    <dgm:pt modelId="{E6E5B911-2C12-4B81-98DA-9F09504057F9}" type="pres">
      <dgm:prSet presAssocID="{2E03A555-9E49-4C63-B2C7-A9F774270E5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3CC1200-F093-4093-B34B-DF91C4970187}" type="presOf" srcId="{F2888C59-E201-424C-8053-5BE83B52BC2A}" destId="{724063C7-847E-4998-929D-1F434AD82D79}" srcOrd="0" destOrd="0" presId="urn:microsoft.com/office/officeart/2005/8/layout/vList2"/>
    <dgm:cxn modelId="{90675601-E0E2-441C-8162-EE25B02CA998}" type="presOf" srcId="{16F37021-6BFD-4EC3-8BF2-277EE91C94FE}" destId="{78D9109C-0C60-4E9A-B930-CE9CE435CB72}" srcOrd="0" destOrd="0" presId="urn:microsoft.com/office/officeart/2005/8/layout/vList2"/>
    <dgm:cxn modelId="{B6D4301C-801B-4743-8304-3399C1817CF1}" srcId="{2B1F9874-A8EE-4964-BC04-17EA22DB378F}" destId="{5EB4580E-1C8A-40A7-B512-5FC456D30EB7}" srcOrd="1" destOrd="0" parTransId="{699C45C5-2F3C-4683-B49E-526C10A1F260}" sibTransId="{D25C5664-7525-4430-A903-FDD7B8192E6A}"/>
    <dgm:cxn modelId="{10C5C522-E31A-45C3-962F-1399A10CAFD1}" type="presOf" srcId="{2AC4B8C4-2B99-49CE-884D-2D4457246787}" destId="{84B32A81-7F29-4563-8CA4-922915158C83}" srcOrd="0" destOrd="0" presId="urn:microsoft.com/office/officeart/2005/8/layout/vList2"/>
    <dgm:cxn modelId="{5692DB40-D500-4880-AAB4-EF7A02FDE766}" srcId="{2B1F9874-A8EE-4964-BC04-17EA22DB378F}" destId="{F2888C59-E201-424C-8053-5BE83B52BC2A}" srcOrd="2" destOrd="0" parTransId="{AE8E1ABF-66C2-46FD-9544-102A9770AAEF}" sibTransId="{CD2DE7F5-B61F-4102-877B-E9E5DC81D6DE}"/>
    <dgm:cxn modelId="{3B8A2B69-5764-48FA-A6B4-1144FA41BE3E}" type="presOf" srcId="{5EB4580E-1C8A-40A7-B512-5FC456D30EB7}" destId="{EDEA8164-DD5B-4FD3-B4CD-69860A5A8512}" srcOrd="0" destOrd="0" presId="urn:microsoft.com/office/officeart/2005/8/layout/vList2"/>
    <dgm:cxn modelId="{7ADC2B4B-851F-4EE2-A7F1-953CFE225A2B}" srcId="{2B1F9874-A8EE-4964-BC04-17EA22DB378F}" destId="{2E03A555-9E49-4C63-B2C7-A9F774270E57}" srcOrd="4" destOrd="0" parTransId="{DB3AC436-9336-4F57-94EF-E9FF05BF29BE}" sibTransId="{73371E54-7CD8-43B3-A6C9-8044A9DD09A7}"/>
    <dgm:cxn modelId="{36D1E4A9-DA9E-44C2-8509-26183547EB9B}" type="presOf" srcId="{2E03A555-9E49-4C63-B2C7-A9F774270E57}" destId="{E6E5B911-2C12-4B81-98DA-9F09504057F9}" srcOrd="0" destOrd="0" presId="urn:microsoft.com/office/officeart/2005/8/layout/vList2"/>
    <dgm:cxn modelId="{B04764DB-4837-470F-A65F-85675A690A1D}" type="presOf" srcId="{2B1F9874-A8EE-4964-BC04-17EA22DB378F}" destId="{29A9088B-576F-4965-853D-9CCDFD90D9CA}" srcOrd="0" destOrd="0" presId="urn:microsoft.com/office/officeart/2005/8/layout/vList2"/>
    <dgm:cxn modelId="{15F644DB-9946-48B1-9D41-7B90B2820B7A}" srcId="{2B1F9874-A8EE-4964-BC04-17EA22DB378F}" destId="{2AC4B8C4-2B99-49CE-884D-2D4457246787}" srcOrd="3" destOrd="0" parTransId="{1CEB8E80-8A01-40C0-AE73-E1823A1E5F64}" sibTransId="{543286FD-55AE-4ED0-8BA0-02FFD29A2DCE}"/>
    <dgm:cxn modelId="{8ABAD6F9-7316-4F91-98B6-E6E7DCC6BBB8}" srcId="{2B1F9874-A8EE-4964-BC04-17EA22DB378F}" destId="{16F37021-6BFD-4EC3-8BF2-277EE91C94FE}" srcOrd="0" destOrd="0" parTransId="{3BE5CBB8-D393-4B16-83CB-15BAD983D9D4}" sibTransId="{7433BC76-98F7-41D5-920C-8DF3B04AADA7}"/>
    <dgm:cxn modelId="{E26AFC9D-7619-4692-BDED-0306F51F0652}" type="presParOf" srcId="{29A9088B-576F-4965-853D-9CCDFD90D9CA}" destId="{78D9109C-0C60-4E9A-B930-CE9CE435CB72}" srcOrd="0" destOrd="0" presId="urn:microsoft.com/office/officeart/2005/8/layout/vList2"/>
    <dgm:cxn modelId="{228FC464-CD16-46BB-BC0D-290E781AD1F9}" type="presParOf" srcId="{29A9088B-576F-4965-853D-9CCDFD90D9CA}" destId="{2BA821E4-C6D3-4631-A031-58682EE37C80}" srcOrd="1" destOrd="0" presId="urn:microsoft.com/office/officeart/2005/8/layout/vList2"/>
    <dgm:cxn modelId="{F89A47D5-C280-48D1-B06F-87F67B09D4AA}" type="presParOf" srcId="{29A9088B-576F-4965-853D-9CCDFD90D9CA}" destId="{EDEA8164-DD5B-4FD3-B4CD-69860A5A8512}" srcOrd="2" destOrd="0" presId="urn:microsoft.com/office/officeart/2005/8/layout/vList2"/>
    <dgm:cxn modelId="{CDDB7AF1-F3DC-4613-B110-ED720B2D8C17}" type="presParOf" srcId="{29A9088B-576F-4965-853D-9CCDFD90D9CA}" destId="{FB1C3FBA-F9F5-4F2D-A580-8A68B440C908}" srcOrd="3" destOrd="0" presId="urn:microsoft.com/office/officeart/2005/8/layout/vList2"/>
    <dgm:cxn modelId="{BB22E399-5DBC-4724-84AD-D65DC4874D3E}" type="presParOf" srcId="{29A9088B-576F-4965-853D-9CCDFD90D9CA}" destId="{724063C7-847E-4998-929D-1F434AD82D79}" srcOrd="4" destOrd="0" presId="urn:microsoft.com/office/officeart/2005/8/layout/vList2"/>
    <dgm:cxn modelId="{63C0F813-66DC-422C-919F-09C3A6D4A40A}" type="presParOf" srcId="{29A9088B-576F-4965-853D-9CCDFD90D9CA}" destId="{9AC3BA35-A6E3-41BA-9F1E-0D8B99DCFDF3}" srcOrd="5" destOrd="0" presId="urn:microsoft.com/office/officeart/2005/8/layout/vList2"/>
    <dgm:cxn modelId="{33D66205-33D4-4CE5-8175-06EDD27A63D2}" type="presParOf" srcId="{29A9088B-576F-4965-853D-9CCDFD90D9CA}" destId="{84B32A81-7F29-4563-8CA4-922915158C83}" srcOrd="6" destOrd="0" presId="urn:microsoft.com/office/officeart/2005/8/layout/vList2"/>
    <dgm:cxn modelId="{E0B38FCC-36ED-4B02-A5B1-FFC19AA80F16}" type="presParOf" srcId="{29A9088B-576F-4965-853D-9CCDFD90D9CA}" destId="{78C23B52-5C1B-414A-A76D-3BC9F03AE990}" srcOrd="7" destOrd="0" presId="urn:microsoft.com/office/officeart/2005/8/layout/vList2"/>
    <dgm:cxn modelId="{A61D1659-9952-428B-82CC-E5425AC1F746}" type="presParOf" srcId="{29A9088B-576F-4965-853D-9CCDFD90D9CA}" destId="{E6E5B911-2C12-4B81-98DA-9F09504057F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E227B6-D89E-426B-9704-466178162F5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FA7AB4-A7E2-49B3-976B-21E79F0D581A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u="none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Housing Needs Assessment</a:t>
          </a:r>
          <a:endParaRPr lang="en-US" u="none" dirty="0"/>
        </a:p>
      </dgm:t>
    </dgm:pt>
    <dgm:pt modelId="{30458AEC-0223-465D-807A-FF9F609D1E3A}" type="parTrans" cxnId="{1E4A4CFA-0FA3-4024-8BD3-3C968D0DF3B4}">
      <dgm:prSet/>
      <dgm:spPr/>
      <dgm:t>
        <a:bodyPr/>
        <a:lstStyle/>
        <a:p>
          <a:endParaRPr lang="en-US" u="none"/>
        </a:p>
      </dgm:t>
    </dgm:pt>
    <dgm:pt modelId="{44FDE1E1-1225-40F6-A8C5-EDA8C72FAC7C}" type="sibTrans" cxnId="{1E4A4CFA-0FA3-4024-8BD3-3C968D0DF3B4}">
      <dgm:prSet/>
      <dgm:spPr/>
      <dgm:t>
        <a:bodyPr/>
        <a:lstStyle/>
        <a:p>
          <a:endParaRPr lang="en-US" u="none"/>
        </a:p>
      </dgm:t>
    </dgm:pt>
    <dgm:pt modelId="{FB2DDE6C-D530-4EAB-B29B-40321F892839}">
      <dgm:prSet/>
      <dgm:spPr/>
      <dgm:t>
        <a:bodyPr/>
        <a:lstStyle/>
        <a:p>
          <a:r>
            <a:rPr lang="en-US" u="none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Evaluation of Past Performance</a:t>
          </a:r>
          <a:endParaRPr lang="en-US" u="none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8C2A9DF-AC74-4186-B4FD-E5AFF9C7D65E}" type="parTrans" cxnId="{39894688-0D2C-4F12-9427-70AC4AAE21C5}">
      <dgm:prSet/>
      <dgm:spPr/>
      <dgm:t>
        <a:bodyPr/>
        <a:lstStyle/>
        <a:p>
          <a:endParaRPr lang="en-US" u="none"/>
        </a:p>
      </dgm:t>
    </dgm:pt>
    <dgm:pt modelId="{73CDB111-00B8-4CB7-B208-0FA5A8C9D37C}" type="sibTrans" cxnId="{39894688-0D2C-4F12-9427-70AC4AAE21C5}">
      <dgm:prSet/>
      <dgm:spPr/>
      <dgm:t>
        <a:bodyPr/>
        <a:lstStyle/>
        <a:p>
          <a:endParaRPr lang="en-US" u="none"/>
        </a:p>
      </dgm:t>
    </dgm:pt>
    <dgm:pt modelId="{C854E058-2141-474D-9D09-ACBBDFAA4E12}">
      <dgm:prSet/>
      <dgm:spPr/>
      <dgm:t>
        <a:bodyPr/>
        <a:lstStyle/>
        <a:p>
          <a:r>
            <a:rPr lang="en-US" u="non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Housing Sites Inventory</a:t>
          </a:r>
          <a:endParaRPr lang="en-US" u="none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D6963F1C-210F-42CD-B115-7B1552C928EE}" type="parTrans" cxnId="{72B2412C-2B27-4099-85BA-E57F6AA81AFC}">
      <dgm:prSet/>
      <dgm:spPr/>
      <dgm:t>
        <a:bodyPr/>
        <a:lstStyle/>
        <a:p>
          <a:endParaRPr lang="en-US" u="none"/>
        </a:p>
      </dgm:t>
    </dgm:pt>
    <dgm:pt modelId="{8A048A2D-B1D2-4C14-8CC7-35C3894AF3E6}" type="sibTrans" cxnId="{72B2412C-2B27-4099-85BA-E57F6AA81AFC}">
      <dgm:prSet/>
      <dgm:spPr/>
      <dgm:t>
        <a:bodyPr/>
        <a:lstStyle/>
        <a:p>
          <a:endParaRPr lang="en-US" u="none"/>
        </a:p>
      </dgm:t>
    </dgm:pt>
    <dgm:pt modelId="{E5C0F9A2-3B82-4F6F-ACB4-01E080DEC583}">
      <dgm:prSet/>
      <dgm:spPr/>
      <dgm:t>
        <a:bodyPr/>
        <a:lstStyle/>
        <a:p>
          <a:r>
            <a:rPr lang="en-US" u="non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Constraints Analysis</a:t>
          </a:r>
          <a:endParaRPr lang="en-US" u="none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D4AF952A-D8F2-447C-B846-D14C779C75DD}" type="parTrans" cxnId="{86DADF5D-8D21-4A53-8CEC-FF0AB3273B75}">
      <dgm:prSet/>
      <dgm:spPr/>
      <dgm:t>
        <a:bodyPr/>
        <a:lstStyle/>
        <a:p>
          <a:endParaRPr lang="en-US" u="none"/>
        </a:p>
      </dgm:t>
    </dgm:pt>
    <dgm:pt modelId="{30540883-0A05-47A5-A3E4-D476FAF5C3F0}" type="sibTrans" cxnId="{86DADF5D-8D21-4A53-8CEC-FF0AB3273B75}">
      <dgm:prSet/>
      <dgm:spPr/>
      <dgm:t>
        <a:bodyPr/>
        <a:lstStyle/>
        <a:p>
          <a:endParaRPr lang="en-US" u="none"/>
        </a:p>
      </dgm:t>
    </dgm:pt>
    <dgm:pt modelId="{0DE9FEE9-C893-4550-9D2F-82100C21A453}">
      <dgm:prSet/>
      <dgm:spPr/>
      <dgm:t>
        <a:bodyPr/>
        <a:lstStyle/>
        <a:p>
          <a:r>
            <a:rPr lang="en-US" u="none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Policies and Actions</a:t>
          </a:r>
          <a:endParaRPr lang="en-US" u="none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35EDB45-397C-4AFE-990F-A2B2656A251A}" type="parTrans" cxnId="{A2763C86-5744-4E08-A521-0F66470499C5}">
      <dgm:prSet/>
      <dgm:spPr/>
      <dgm:t>
        <a:bodyPr/>
        <a:lstStyle/>
        <a:p>
          <a:endParaRPr lang="en-US" u="none"/>
        </a:p>
      </dgm:t>
    </dgm:pt>
    <dgm:pt modelId="{128F5CAD-0ADC-44AD-B08D-AAF561A43036}" type="sibTrans" cxnId="{A2763C86-5744-4E08-A521-0F66470499C5}">
      <dgm:prSet/>
      <dgm:spPr/>
      <dgm:t>
        <a:bodyPr/>
        <a:lstStyle/>
        <a:p>
          <a:endParaRPr lang="en-US" u="none"/>
        </a:p>
      </dgm:t>
    </dgm:pt>
    <dgm:pt modelId="{F0BC59A6-ABAE-4CB5-99B5-54C91C64DD85}">
      <dgm:prSet custT="1"/>
      <dgm:spPr/>
      <dgm:t>
        <a:bodyPr/>
        <a:lstStyle/>
        <a:p>
          <a:r>
            <a:rPr lang="en-US" sz="2000" u="none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Review prior Housing Element policies and programs</a:t>
          </a:r>
          <a:endParaRPr lang="en-US" sz="2000" u="none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51C35987-8B28-4867-AA4E-6CA41FF4DADB}" type="parTrans" cxnId="{0A2B1278-919E-45EB-8FC3-716E34229878}">
      <dgm:prSet/>
      <dgm:spPr/>
      <dgm:t>
        <a:bodyPr/>
        <a:lstStyle/>
        <a:p>
          <a:endParaRPr lang="en-US" u="none"/>
        </a:p>
      </dgm:t>
    </dgm:pt>
    <dgm:pt modelId="{F0DFB1E3-3519-4B76-860B-6A7CDA0AA24A}" type="sibTrans" cxnId="{0A2B1278-919E-45EB-8FC3-716E34229878}">
      <dgm:prSet/>
      <dgm:spPr/>
      <dgm:t>
        <a:bodyPr/>
        <a:lstStyle/>
        <a:p>
          <a:endParaRPr lang="en-US" u="none"/>
        </a:p>
      </dgm:t>
    </dgm:pt>
    <dgm:pt modelId="{60CC87CC-CBA8-4427-91F9-DC6433EE082F}">
      <dgm:prSet custT="1"/>
      <dgm:spPr/>
      <dgm:t>
        <a:bodyPr/>
        <a:lstStyle/>
        <a:p>
          <a:r>
            <a:rPr lang="en-US" sz="2000" u="none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Available sites for all income levels based on the Regional Housing Needs Allocation (RHNA)</a:t>
          </a:r>
          <a:endParaRPr lang="en-US" sz="2000" u="none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DEC35DCB-996A-4FB8-9ED1-F26CA2D0E79D}" type="parTrans" cxnId="{3FB5DD35-DFBA-4A8C-8F4C-7FE0A4A9C583}">
      <dgm:prSet/>
      <dgm:spPr/>
      <dgm:t>
        <a:bodyPr/>
        <a:lstStyle/>
        <a:p>
          <a:endParaRPr lang="en-US" u="none"/>
        </a:p>
      </dgm:t>
    </dgm:pt>
    <dgm:pt modelId="{27CB74ED-78BD-4A88-8B2C-3F54D4673F62}" type="sibTrans" cxnId="{3FB5DD35-DFBA-4A8C-8F4C-7FE0A4A9C583}">
      <dgm:prSet/>
      <dgm:spPr/>
      <dgm:t>
        <a:bodyPr/>
        <a:lstStyle/>
        <a:p>
          <a:endParaRPr lang="en-US" u="none"/>
        </a:p>
      </dgm:t>
    </dgm:pt>
    <dgm:pt modelId="{52A00E2C-71C3-48FF-9348-0EE311A34E46}">
      <dgm:prSet custT="1"/>
      <dgm:spPr/>
      <dgm:t>
        <a:bodyPr/>
        <a:lstStyle/>
        <a:p>
          <a:r>
            <a:rPr lang="en-US" sz="2000" u="none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Analysis of barriers to housing development</a:t>
          </a:r>
          <a:endParaRPr lang="en-US" sz="2000" u="none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11C717D5-C822-4DDF-82EB-A1EDDFAE14FB}" type="parTrans" cxnId="{3D1448F6-67EE-48E2-B7B6-A3E092F36514}">
      <dgm:prSet/>
      <dgm:spPr/>
      <dgm:t>
        <a:bodyPr/>
        <a:lstStyle/>
        <a:p>
          <a:endParaRPr lang="en-US" u="none"/>
        </a:p>
      </dgm:t>
    </dgm:pt>
    <dgm:pt modelId="{F2AA5DF0-4715-4518-A442-26D796606B68}" type="sibTrans" cxnId="{3D1448F6-67EE-48E2-B7B6-A3E092F36514}">
      <dgm:prSet/>
      <dgm:spPr/>
      <dgm:t>
        <a:bodyPr/>
        <a:lstStyle/>
        <a:p>
          <a:endParaRPr lang="en-US" u="none"/>
        </a:p>
      </dgm:t>
    </dgm:pt>
    <dgm:pt modelId="{2B0F1B18-FCF9-4044-8718-C8E4E5554C5F}">
      <dgm:prSet custT="1"/>
      <dgm:spPr/>
      <dgm:t>
        <a:bodyPr/>
        <a:lstStyle/>
        <a:p>
          <a:r>
            <a:rPr lang="en-US" sz="2000" u="none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Policies and actions to fulfill identified housing needs</a:t>
          </a:r>
          <a:endParaRPr lang="en-US" sz="2000" u="none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C9134FE6-1DA0-45DD-BC37-23711707E4F9}" type="parTrans" cxnId="{6CE56561-1964-4419-897E-02A495D66254}">
      <dgm:prSet/>
      <dgm:spPr/>
      <dgm:t>
        <a:bodyPr/>
        <a:lstStyle/>
        <a:p>
          <a:endParaRPr lang="en-US" u="none"/>
        </a:p>
      </dgm:t>
    </dgm:pt>
    <dgm:pt modelId="{14324DEF-866D-4F5B-AB0D-49AB2E4BAC7D}" type="sibTrans" cxnId="{6CE56561-1964-4419-897E-02A495D66254}">
      <dgm:prSet/>
      <dgm:spPr/>
      <dgm:t>
        <a:bodyPr/>
        <a:lstStyle/>
        <a:p>
          <a:endParaRPr lang="en-US" u="none"/>
        </a:p>
      </dgm:t>
    </dgm:pt>
    <dgm:pt modelId="{50A78BCD-E32C-479F-8685-72255E48B5EC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u="none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Housing trends, conditions, and needs</a:t>
          </a:r>
          <a:endParaRPr lang="en-US" sz="2000" u="none" dirty="0"/>
        </a:p>
      </dgm:t>
    </dgm:pt>
    <dgm:pt modelId="{67A6646A-3213-4772-8686-AE48900112B9}" type="parTrans" cxnId="{3BC2AC62-98B8-47A3-8BAB-6A6D5BA9912C}">
      <dgm:prSet/>
      <dgm:spPr/>
      <dgm:t>
        <a:bodyPr/>
        <a:lstStyle/>
        <a:p>
          <a:endParaRPr lang="en-US"/>
        </a:p>
      </dgm:t>
    </dgm:pt>
    <dgm:pt modelId="{3A6A51E5-4312-43B1-ACC7-51970638AA1F}" type="sibTrans" cxnId="{3BC2AC62-98B8-47A3-8BAB-6A6D5BA9912C}">
      <dgm:prSet/>
      <dgm:spPr/>
      <dgm:t>
        <a:bodyPr/>
        <a:lstStyle/>
        <a:p>
          <a:endParaRPr lang="en-US"/>
        </a:p>
      </dgm:t>
    </dgm:pt>
    <dgm:pt modelId="{F4A4C870-F7EF-442C-A919-742C3ECEFC32}" type="pres">
      <dgm:prSet presAssocID="{13E227B6-D89E-426B-9704-466178162F5F}" presName="Name0" presStyleCnt="0">
        <dgm:presLayoutVars>
          <dgm:dir/>
          <dgm:animLvl val="lvl"/>
          <dgm:resizeHandles/>
        </dgm:presLayoutVars>
      </dgm:prSet>
      <dgm:spPr/>
    </dgm:pt>
    <dgm:pt modelId="{D36F9F39-C6B5-4AEB-875F-46A8A464E0C9}" type="pres">
      <dgm:prSet presAssocID="{69FA7AB4-A7E2-49B3-976B-21E79F0D581A}" presName="linNode" presStyleCnt="0"/>
      <dgm:spPr/>
    </dgm:pt>
    <dgm:pt modelId="{0632C9A1-797F-4895-AA48-57723A29BE0A}" type="pres">
      <dgm:prSet presAssocID="{69FA7AB4-A7E2-49B3-976B-21E79F0D581A}" presName="parentShp" presStyleLbl="node1" presStyleIdx="0" presStyleCnt="5">
        <dgm:presLayoutVars>
          <dgm:bulletEnabled val="1"/>
        </dgm:presLayoutVars>
      </dgm:prSet>
      <dgm:spPr/>
    </dgm:pt>
    <dgm:pt modelId="{4508F58B-BD54-45D2-BC67-BB57E059BF15}" type="pres">
      <dgm:prSet presAssocID="{69FA7AB4-A7E2-49B3-976B-21E79F0D581A}" presName="childShp" presStyleLbl="bgAccFollowNode1" presStyleIdx="0" presStyleCnt="5">
        <dgm:presLayoutVars>
          <dgm:bulletEnabled val="1"/>
        </dgm:presLayoutVars>
      </dgm:prSet>
      <dgm:spPr/>
    </dgm:pt>
    <dgm:pt modelId="{A08E08D3-4F00-4907-93C3-CCD4D03084C6}" type="pres">
      <dgm:prSet presAssocID="{44FDE1E1-1225-40F6-A8C5-EDA8C72FAC7C}" presName="spacing" presStyleCnt="0"/>
      <dgm:spPr/>
    </dgm:pt>
    <dgm:pt modelId="{7B7C540C-03D6-472F-81CE-39E1C2C7736E}" type="pres">
      <dgm:prSet presAssocID="{FB2DDE6C-D530-4EAB-B29B-40321F892839}" presName="linNode" presStyleCnt="0"/>
      <dgm:spPr/>
    </dgm:pt>
    <dgm:pt modelId="{1CDEB077-140C-4B38-A24D-11AE6D2A3ADB}" type="pres">
      <dgm:prSet presAssocID="{FB2DDE6C-D530-4EAB-B29B-40321F892839}" presName="parentShp" presStyleLbl="node1" presStyleIdx="1" presStyleCnt="5">
        <dgm:presLayoutVars>
          <dgm:bulletEnabled val="1"/>
        </dgm:presLayoutVars>
      </dgm:prSet>
      <dgm:spPr/>
    </dgm:pt>
    <dgm:pt modelId="{07CA993F-074C-47D2-AF42-AC41B78DCBD7}" type="pres">
      <dgm:prSet presAssocID="{FB2DDE6C-D530-4EAB-B29B-40321F892839}" presName="childShp" presStyleLbl="bgAccFollowNode1" presStyleIdx="1" presStyleCnt="5">
        <dgm:presLayoutVars>
          <dgm:bulletEnabled val="1"/>
        </dgm:presLayoutVars>
      </dgm:prSet>
      <dgm:spPr/>
    </dgm:pt>
    <dgm:pt modelId="{FAE78588-F41B-4A70-8651-DEAED5F3DF6A}" type="pres">
      <dgm:prSet presAssocID="{73CDB111-00B8-4CB7-B208-0FA5A8C9D37C}" presName="spacing" presStyleCnt="0"/>
      <dgm:spPr/>
    </dgm:pt>
    <dgm:pt modelId="{E14CF5EF-A1B1-4825-8E72-1071612AD509}" type="pres">
      <dgm:prSet presAssocID="{C854E058-2141-474D-9D09-ACBBDFAA4E12}" presName="linNode" presStyleCnt="0"/>
      <dgm:spPr/>
    </dgm:pt>
    <dgm:pt modelId="{CEB86B01-EF9F-4BDE-BC45-2B8149972288}" type="pres">
      <dgm:prSet presAssocID="{C854E058-2141-474D-9D09-ACBBDFAA4E12}" presName="parentShp" presStyleLbl="node1" presStyleIdx="2" presStyleCnt="5">
        <dgm:presLayoutVars>
          <dgm:bulletEnabled val="1"/>
        </dgm:presLayoutVars>
      </dgm:prSet>
      <dgm:spPr/>
    </dgm:pt>
    <dgm:pt modelId="{B8E3C1AB-E5F3-4B58-8ED2-BEB44C3D983F}" type="pres">
      <dgm:prSet presAssocID="{C854E058-2141-474D-9D09-ACBBDFAA4E12}" presName="childShp" presStyleLbl="bgAccFollowNode1" presStyleIdx="2" presStyleCnt="5">
        <dgm:presLayoutVars>
          <dgm:bulletEnabled val="1"/>
        </dgm:presLayoutVars>
      </dgm:prSet>
      <dgm:spPr/>
    </dgm:pt>
    <dgm:pt modelId="{512D9FF1-57A8-438C-B1BD-690655212F06}" type="pres">
      <dgm:prSet presAssocID="{8A048A2D-B1D2-4C14-8CC7-35C3894AF3E6}" presName="spacing" presStyleCnt="0"/>
      <dgm:spPr/>
    </dgm:pt>
    <dgm:pt modelId="{046B04F5-89C9-4268-9926-368490C2F739}" type="pres">
      <dgm:prSet presAssocID="{E5C0F9A2-3B82-4F6F-ACB4-01E080DEC583}" presName="linNode" presStyleCnt="0"/>
      <dgm:spPr/>
    </dgm:pt>
    <dgm:pt modelId="{78AE0661-9EE0-4970-AA4A-07B47C0230AF}" type="pres">
      <dgm:prSet presAssocID="{E5C0F9A2-3B82-4F6F-ACB4-01E080DEC583}" presName="parentShp" presStyleLbl="node1" presStyleIdx="3" presStyleCnt="5">
        <dgm:presLayoutVars>
          <dgm:bulletEnabled val="1"/>
        </dgm:presLayoutVars>
      </dgm:prSet>
      <dgm:spPr/>
    </dgm:pt>
    <dgm:pt modelId="{9A406DF8-34D7-456C-9213-EA733B705D8F}" type="pres">
      <dgm:prSet presAssocID="{E5C0F9A2-3B82-4F6F-ACB4-01E080DEC583}" presName="childShp" presStyleLbl="bgAccFollowNode1" presStyleIdx="3" presStyleCnt="5">
        <dgm:presLayoutVars>
          <dgm:bulletEnabled val="1"/>
        </dgm:presLayoutVars>
      </dgm:prSet>
      <dgm:spPr/>
    </dgm:pt>
    <dgm:pt modelId="{0BA3C820-F47A-4F98-A3F2-222BC2E2ED23}" type="pres">
      <dgm:prSet presAssocID="{30540883-0A05-47A5-A3E4-D476FAF5C3F0}" presName="spacing" presStyleCnt="0"/>
      <dgm:spPr/>
    </dgm:pt>
    <dgm:pt modelId="{1CA1C264-1F2C-43F2-912B-2DF2188B8D7A}" type="pres">
      <dgm:prSet presAssocID="{0DE9FEE9-C893-4550-9D2F-82100C21A453}" presName="linNode" presStyleCnt="0"/>
      <dgm:spPr/>
    </dgm:pt>
    <dgm:pt modelId="{735C1682-D8FA-454C-9A18-4369CC249D01}" type="pres">
      <dgm:prSet presAssocID="{0DE9FEE9-C893-4550-9D2F-82100C21A453}" presName="parentShp" presStyleLbl="node1" presStyleIdx="4" presStyleCnt="5" custLinFactNeighborX="-975">
        <dgm:presLayoutVars>
          <dgm:bulletEnabled val="1"/>
        </dgm:presLayoutVars>
      </dgm:prSet>
      <dgm:spPr/>
    </dgm:pt>
    <dgm:pt modelId="{E76D739E-7D09-43F1-9333-80ADF8E34A7A}" type="pres">
      <dgm:prSet presAssocID="{0DE9FEE9-C893-4550-9D2F-82100C21A453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12969301-602E-4545-A621-C91B31F37790}" type="presOf" srcId="{E5C0F9A2-3B82-4F6F-ACB4-01E080DEC583}" destId="{78AE0661-9EE0-4970-AA4A-07B47C0230AF}" srcOrd="0" destOrd="0" presId="urn:microsoft.com/office/officeart/2005/8/layout/vList6"/>
    <dgm:cxn modelId="{1FA9BF13-292C-4C73-BBF5-0CAB3892DC6E}" type="presOf" srcId="{0DE9FEE9-C893-4550-9D2F-82100C21A453}" destId="{735C1682-D8FA-454C-9A18-4369CC249D01}" srcOrd="0" destOrd="0" presId="urn:microsoft.com/office/officeart/2005/8/layout/vList6"/>
    <dgm:cxn modelId="{A1D80128-6066-4D37-B523-B79176459CD3}" type="presOf" srcId="{60CC87CC-CBA8-4427-91F9-DC6433EE082F}" destId="{B8E3C1AB-E5F3-4B58-8ED2-BEB44C3D983F}" srcOrd="0" destOrd="0" presId="urn:microsoft.com/office/officeart/2005/8/layout/vList6"/>
    <dgm:cxn modelId="{5304142B-B677-43F3-AFA9-D2E71AD3047F}" type="presOf" srcId="{FB2DDE6C-D530-4EAB-B29B-40321F892839}" destId="{1CDEB077-140C-4B38-A24D-11AE6D2A3ADB}" srcOrd="0" destOrd="0" presId="urn:microsoft.com/office/officeart/2005/8/layout/vList6"/>
    <dgm:cxn modelId="{72B2412C-2B27-4099-85BA-E57F6AA81AFC}" srcId="{13E227B6-D89E-426B-9704-466178162F5F}" destId="{C854E058-2141-474D-9D09-ACBBDFAA4E12}" srcOrd="2" destOrd="0" parTransId="{D6963F1C-210F-42CD-B115-7B1552C928EE}" sibTransId="{8A048A2D-B1D2-4C14-8CC7-35C3894AF3E6}"/>
    <dgm:cxn modelId="{3FB5DD35-DFBA-4A8C-8F4C-7FE0A4A9C583}" srcId="{C854E058-2141-474D-9D09-ACBBDFAA4E12}" destId="{60CC87CC-CBA8-4427-91F9-DC6433EE082F}" srcOrd="0" destOrd="0" parTransId="{DEC35DCB-996A-4FB8-9ED1-F26CA2D0E79D}" sibTransId="{27CB74ED-78BD-4A88-8B2C-3F54D4673F62}"/>
    <dgm:cxn modelId="{86DADF5D-8D21-4A53-8CEC-FF0AB3273B75}" srcId="{13E227B6-D89E-426B-9704-466178162F5F}" destId="{E5C0F9A2-3B82-4F6F-ACB4-01E080DEC583}" srcOrd="3" destOrd="0" parTransId="{D4AF952A-D8F2-447C-B846-D14C779C75DD}" sibTransId="{30540883-0A05-47A5-A3E4-D476FAF5C3F0}"/>
    <dgm:cxn modelId="{D255E85F-33D6-4EA3-AF8B-EDA361AD1640}" type="presOf" srcId="{50A78BCD-E32C-479F-8685-72255E48B5EC}" destId="{4508F58B-BD54-45D2-BC67-BB57E059BF15}" srcOrd="0" destOrd="0" presId="urn:microsoft.com/office/officeart/2005/8/layout/vList6"/>
    <dgm:cxn modelId="{6CE56561-1964-4419-897E-02A495D66254}" srcId="{0DE9FEE9-C893-4550-9D2F-82100C21A453}" destId="{2B0F1B18-FCF9-4044-8718-C8E4E5554C5F}" srcOrd="0" destOrd="0" parTransId="{C9134FE6-1DA0-45DD-BC37-23711707E4F9}" sibTransId="{14324DEF-866D-4F5B-AB0D-49AB2E4BAC7D}"/>
    <dgm:cxn modelId="{3BC2AC62-98B8-47A3-8BAB-6A6D5BA9912C}" srcId="{69FA7AB4-A7E2-49B3-976B-21E79F0D581A}" destId="{50A78BCD-E32C-479F-8685-72255E48B5EC}" srcOrd="0" destOrd="0" parTransId="{67A6646A-3213-4772-8686-AE48900112B9}" sibTransId="{3A6A51E5-4312-43B1-ACC7-51970638AA1F}"/>
    <dgm:cxn modelId="{0A13FF4F-4351-4958-B197-57746181D2CB}" type="presOf" srcId="{2B0F1B18-FCF9-4044-8718-C8E4E5554C5F}" destId="{E76D739E-7D09-43F1-9333-80ADF8E34A7A}" srcOrd="0" destOrd="0" presId="urn:microsoft.com/office/officeart/2005/8/layout/vList6"/>
    <dgm:cxn modelId="{7BDDC656-5548-4BEE-B57F-A09F2A3580BC}" type="presOf" srcId="{C854E058-2141-474D-9D09-ACBBDFAA4E12}" destId="{CEB86B01-EF9F-4BDE-BC45-2B8149972288}" srcOrd="0" destOrd="0" presId="urn:microsoft.com/office/officeart/2005/8/layout/vList6"/>
    <dgm:cxn modelId="{0A2B1278-919E-45EB-8FC3-716E34229878}" srcId="{FB2DDE6C-D530-4EAB-B29B-40321F892839}" destId="{F0BC59A6-ABAE-4CB5-99B5-54C91C64DD85}" srcOrd="0" destOrd="0" parTransId="{51C35987-8B28-4867-AA4E-6CA41FF4DADB}" sibTransId="{F0DFB1E3-3519-4B76-860B-6A7CDA0AA24A}"/>
    <dgm:cxn modelId="{A2763C86-5744-4E08-A521-0F66470499C5}" srcId="{13E227B6-D89E-426B-9704-466178162F5F}" destId="{0DE9FEE9-C893-4550-9D2F-82100C21A453}" srcOrd="4" destOrd="0" parTransId="{335EDB45-397C-4AFE-990F-A2B2656A251A}" sibTransId="{128F5CAD-0ADC-44AD-B08D-AAF561A43036}"/>
    <dgm:cxn modelId="{39894688-0D2C-4F12-9427-70AC4AAE21C5}" srcId="{13E227B6-D89E-426B-9704-466178162F5F}" destId="{FB2DDE6C-D530-4EAB-B29B-40321F892839}" srcOrd="1" destOrd="0" parTransId="{38C2A9DF-AC74-4186-B4FD-E5AFF9C7D65E}" sibTransId="{73CDB111-00B8-4CB7-B208-0FA5A8C9D37C}"/>
    <dgm:cxn modelId="{99C98BB0-E61D-418C-89EE-F07C58B59F08}" type="presOf" srcId="{F0BC59A6-ABAE-4CB5-99B5-54C91C64DD85}" destId="{07CA993F-074C-47D2-AF42-AC41B78DCBD7}" srcOrd="0" destOrd="0" presId="urn:microsoft.com/office/officeart/2005/8/layout/vList6"/>
    <dgm:cxn modelId="{2FE3F9F0-7B19-4E18-B694-C0D3C195CB95}" type="presOf" srcId="{69FA7AB4-A7E2-49B3-976B-21E79F0D581A}" destId="{0632C9A1-797F-4895-AA48-57723A29BE0A}" srcOrd="0" destOrd="0" presId="urn:microsoft.com/office/officeart/2005/8/layout/vList6"/>
    <dgm:cxn modelId="{3D1448F6-67EE-48E2-B7B6-A3E092F36514}" srcId="{E5C0F9A2-3B82-4F6F-ACB4-01E080DEC583}" destId="{52A00E2C-71C3-48FF-9348-0EE311A34E46}" srcOrd="0" destOrd="0" parTransId="{11C717D5-C822-4DDF-82EB-A1EDDFAE14FB}" sibTransId="{F2AA5DF0-4715-4518-A442-26D796606B68}"/>
    <dgm:cxn modelId="{80A108FA-8E9B-4C9A-B6E3-ACB1582A2DF3}" type="presOf" srcId="{13E227B6-D89E-426B-9704-466178162F5F}" destId="{F4A4C870-F7EF-442C-A919-742C3ECEFC32}" srcOrd="0" destOrd="0" presId="urn:microsoft.com/office/officeart/2005/8/layout/vList6"/>
    <dgm:cxn modelId="{1E4A4CFA-0FA3-4024-8BD3-3C968D0DF3B4}" srcId="{13E227B6-D89E-426B-9704-466178162F5F}" destId="{69FA7AB4-A7E2-49B3-976B-21E79F0D581A}" srcOrd="0" destOrd="0" parTransId="{30458AEC-0223-465D-807A-FF9F609D1E3A}" sibTransId="{44FDE1E1-1225-40F6-A8C5-EDA8C72FAC7C}"/>
    <dgm:cxn modelId="{0F363EFF-1349-459B-A356-16B97965194F}" type="presOf" srcId="{52A00E2C-71C3-48FF-9348-0EE311A34E46}" destId="{9A406DF8-34D7-456C-9213-EA733B705D8F}" srcOrd="0" destOrd="0" presId="urn:microsoft.com/office/officeart/2005/8/layout/vList6"/>
    <dgm:cxn modelId="{DA052176-4AE5-4090-82C8-8169ACDEF573}" type="presParOf" srcId="{F4A4C870-F7EF-442C-A919-742C3ECEFC32}" destId="{D36F9F39-C6B5-4AEB-875F-46A8A464E0C9}" srcOrd="0" destOrd="0" presId="urn:microsoft.com/office/officeart/2005/8/layout/vList6"/>
    <dgm:cxn modelId="{64CC0B74-E6F2-414E-B793-BD0708EA929F}" type="presParOf" srcId="{D36F9F39-C6B5-4AEB-875F-46A8A464E0C9}" destId="{0632C9A1-797F-4895-AA48-57723A29BE0A}" srcOrd="0" destOrd="0" presId="urn:microsoft.com/office/officeart/2005/8/layout/vList6"/>
    <dgm:cxn modelId="{3DCF6E4E-0BEC-468B-8578-F95079A14C5F}" type="presParOf" srcId="{D36F9F39-C6B5-4AEB-875F-46A8A464E0C9}" destId="{4508F58B-BD54-45D2-BC67-BB57E059BF15}" srcOrd="1" destOrd="0" presId="urn:microsoft.com/office/officeart/2005/8/layout/vList6"/>
    <dgm:cxn modelId="{6D0CF17E-FC59-4EAE-A6EF-89979E22FF9D}" type="presParOf" srcId="{F4A4C870-F7EF-442C-A919-742C3ECEFC32}" destId="{A08E08D3-4F00-4907-93C3-CCD4D03084C6}" srcOrd="1" destOrd="0" presId="urn:microsoft.com/office/officeart/2005/8/layout/vList6"/>
    <dgm:cxn modelId="{73A7FB2A-350C-4116-B52B-E5703013E111}" type="presParOf" srcId="{F4A4C870-F7EF-442C-A919-742C3ECEFC32}" destId="{7B7C540C-03D6-472F-81CE-39E1C2C7736E}" srcOrd="2" destOrd="0" presId="urn:microsoft.com/office/officeart/2005/8/layout/vList6"/>
    <dgm:cxn modelId="{A1173CE0-47A1-4744-9CA1-E61768FF869E}" type="presParOf" srcId="{7B7C540C-03D6-472F-81CE-39E1C2C7736E}" destId="{1CDEB077-140C-4B38-A24D-11AE6D2A3ADB}" srcOrd="0" destOrd="0" presId="urn:microsoft.com/office/officeart/2005/8/layout/vList6"/>
    <dgm:cxn modelId="{AE9CE126-DC84-4554-A43A-FDF7A1FD6B40}" type="presParOf" srcId="{7B7C540C-03D6-472F-81CE-39E1C2C7736E}" destId="{07CA993F-074C-47D2-AF42-AC41B78DCBD7}" srcOrd="1" destOrd="0" presId="urn:microsoft.com/office/officeart/2005/8/layout/vList6"/>
    <dgm:cxn modelId="{47625423-A2A3-4C4D-97FD-1EA97985A68B}" type="presParOf" srcId="{F4A4C870-F7EF-442C-A919-742C3ECEFC32}" destId="{FAE78588-F41B-4A70-8651-DEAED5F3DF6A}" srcOrd="3" destOrd="0" presId="urn:microsoft.com/office/officeart/2005/8/layout/vList6"/>
    <dgm:cxn modelId="{EB54F3A2-5B9C-4043-8336-0905CAE33D3A}" type="presParOf" srcId="{F4A4C870-F7EF-442C-A919-742C3ECEFC32}" destId="{E14CF5EF-A1B1-4825-8E72-1071612AD509}" srcOrd="4" destOrd="0" presId="urn:microsoft.com/office/officeart/2005/8/layout/vList6"/>
    <dgm:cxn modelId="{6EDEFA92-249C-4BB0-AC6D-4C4EB86E8BBB}" type="presParOf" srcId="{E14CF5EF-A1B1-4825-8E72-1071612AD509}" destId="{CEB86B01-EF9F-4BDE-BC45-2B8149972288}" srcOrd="0" destOrd="0" presId="urn:microsoft.com/office/officeart/2005/8/layout/vList6"/>
    <dgm:cxn modelId="{03970B68-DF91-44F8-B4AE-B871B71148C4}" type="presParOf" srcId="{E14CF5EF-A1B1-4825-8E72-1071612AD509}" destId="{B8E3C1AB-E5F3-4B58-8ED2-BEB44C3D983F}" srcOrd="1" destOrd="0" presId="urn:microsoft.com/office/officeart/2005/8/layout/vList6"/>
    <dgm:cxn modelId="{0161013C-1ACA-47F4-9483-4576DA41154F}" type="presParOf" srcId="{F4A4C870-F7EF-442C-A919-742C3ECEFC32}" destId="{512D9FF1-57A8-438C-B1BD-690655212F06}" srcOrd="5" destOrd="0" presId="urn:microsoft.com/office/officeart/2005/8/layout/vList6"/>
    <dgm:cxn modelId="{2A25F45B-19C1-45C1-AAAA-1367D82172EA}" type="presParOf" srcId="{F4A4C870-F7EF-442C-A919-742C3ECEFC32}" destId="{046B04F5-89C9-4268-9926-368490C2F739}" srcOrd="6" destOrd="0" presId="urn:microsoft.com/office/officeart/2005/8/layout/vList6"/>
    <dgm:cxn modelId="{617616BC-1E19-4C79-8460-7132232AE88F}" type="presParOf" srcId="{046B04F5-89C9-4268-9926-368490C2F739}" destId="{78AE0661-9EE0-4970-AA4A-07B47C0230AF}" srcOrd="0" destOrd="0" presId="urn:microsoft.com/office/officeart/2005/8/layout/vList6"/>
    <dgm:cxn modelId="{31AC4C44-CF7B-40E9-BDB1-5ACCAABBAFBA}" type="presParOf" srcId="{046B04F5-89C9-4268-9926-368490C2F739}" destId="{9A406DF8-34D7-456C-9213-EA733B705D8F}" srcOrd="1" destOrd="0" presId="urn:microsoft.com/office/officeart/2005/8/layout/vList6"/>
    <dgm:cxn modelId="{F04E50B1-EE46-4A8E-B356-A07560CA58B7}" type="presParOf" srcId="{F4A4C870-F7EF-442C-A919-742C3ECEFC32}" destId="{0BA3C820-F47A-4F98-A3F2-222BC2E2ED23}" srcOrd="7" destOrd="0" presId="urn:microsoft.com/office/officeart/2005/8/layout/vList6"/>
    <dgm:cxn modelId="{34783D5F-B7E0-457D-A135-91CBDE560928}" type="presParOf" srcId="{F4A4C870-F7EF-442C-A919-742C3ECEFC32}" destId="{1CA1C264-1F2C-43F2-912B-2DF2188B8D7A}" srcOrd="8" destOrd="0" presId="urn:microsoft.com/office/officeart/2005/8/layout/vList6"/>
    <dgm:cxn modelId="{CFDF88D4-CA0F-4BCA-8CE6-87FBA0B4859B}" type="presParOf" srcId="{1CA1C264-1F2C-43F2-912B-2DF2188B8D7A}" destId="{735C1682-D8FA-454C-9A18-4369CC249D01}" srcOrd="0" destOrd="0" presId="urn:microsoft.com/office/officeart/2005/8/layout/vList6"/>
    <dgm:cxn modelId="{B1659EFA-83CA-4ACC-9C19-D24A9FB5AE05}" type="presParOf" srcId="{1CA1C264-1F2C-43F2-912B-2DF2188B8D7A}" destId="{E76D739E-7D09-43F1-9333-80ADF8E34A7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E227B6-D89E-426B-9704-466178162F5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2DDE6C-D530-4EAB-B29B-40321F892839}">
      <dgm:prSet/>
      <dgm:spPr/>
      <dgm:t>
        <a:bodyPr/>
        <a:lstStyle/>
        <a:p>
          <a:r>
            <a:rPr lang="en-US" u="none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Very Low Income</a:t>
          </a:r>
          <a:endParaRPr lang="en-US" u="none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8C2A9DF-AC74-4186-B4FD-E5AFF9C7D65E}" type="parTrans" cxnId="{39894688-0D2C-4F12-9427-70AC4AAE21C5}">
      <dgm:prSet/>
      <dgm:spPr/>
      <dgm:t>
        <a:bodyPr/>
        <a:lstStyle/>
        <a:p>
          <a:endParaRPr lang="en-US" u="none"/>
        </a:p>
      </dgm:t>
    </dgm:pt>
    <dgm:pt modelId="{73CDB111-00B8-4CB7-B208-0FA5A8C9D37C}" type="sibTrans" cxnId="{39894688-0D2C-4F12-9427-70AC4AAE21C5}">
      <dgm:prSet/>
      <dgm:spPr/>
      <dgm:t>
        <a:bodyPr/>
        <a:lstStyle/>
        <a:p>
          <a:endParaRPr lang="en-US" u="none"/>
        </a:p>
      </dgm:t>
    </dgm:pt>
    <dgm:pt modelId="{C854E058-2141-474D-9D09-ACBBDFAA4E12}">
      <dgm:prSet/>
      <dgm:spPr/>
      <dgm:t>
        <a:bodyPr/>
        <a:lstStyle/>
        <a:p>
          <a:r>
            <a:rPr lang="en-US" u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Low Income</a:t>
          </a:r>
        </a:p>
      </dgm:t>
    </dgm:pt>
    <dgm:pt modelId="{D6963F1C-210F-42CD-B115-7B1552C928EE}" type="parTrans" cxnId="{72B2412C-2B27-4099-85BA-E57F6AA81AFC}">
      <dgm:prSet/>
      <dgm:spPr/>
      <dgm:t>
        <a:bodyPr/>
        <a:lstStyle/>
        <a:p>
          <a:endParaRPr lang="en-US" u="none"/>
        </a:p>
      </dgm:t>
    </dgm:pt>
    <dgm:pt modelId="{8A048A2D-B1D2-4C14-8CC7-35C3894AF3E6}" type="sibTrans" cxnId="{72B2412C-2B27-4099-85BA-E57F6AA81AFC}">
      <dgm:prSet/>
      <dgm:spPr/>
      <dgm:t>
        <a:bodyPr/>
        <a:lstStyle/>
        <a:p>
          <a:endParaRPr lang="en-US" u="none"/>
        </a:p>
      </dgm:t>
    </dgm:pt>
    <dgm:pt modelId="{E5C0F9A2-3B82-4F6F-ACB4-01E080DEC583}">
      <dgm:prSet/>
      <dgm:spPr/>
      <dgm:t>
        <a:bodyPr/>
        <a:lstStyle/>
        <a:p>
          <a:r>
            <a:rPr lang="en-US" u="none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Moderate Income</a:t>
          </a:r>
          <a:endParaRPr lang="en-US" u="none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D4AF952A-D8F2-447C-B846-D14C779C75DD}" type="parTrans" cxnId="{86DADF5D-8D21-4A53-8CEC-FF0AB3273B75}">
      <dgm:prSet/>
      <dgm:spPr/>
      <dgm:t>
        <a:bodyPr/>
        <a:lstStyle/>
        <a:p>
          <a:endParaRPr lang="en-US" u="none"/>
        </a:p>
      </dgm:t>
    </dgm:pt>
    <dgm:pt modelId="{30540883-0A05-47A5-A3E4-D476FAF5C3F0}" type="sibTrans" cxnId="{86DADF5D-8D21-4A53-8CEC-FF0AB3273B75}">
      <dgm:prSet/>
      <dgm:spPr/>
      <dgm:t>
        <a:bodyPr/>
        <a:lstStyle/>
        <a:p>
          <a:endParaRPr lang="en-US" u="none"/>
        </a:p>
      </dgm:t>
    </dgm:pt>
    <dgm:pt modelId="{F0BC59A6-ABAE-4CB5-99B5-54C91C64DD85}">
      <dgm:prSet custT="1"/>
      <dgm:spPr/>
      <dgm:t>
        <a:bodyPr/>
        <a:lstStyle/>
        <a:p>
          <a:r>
            <a:rPr lang="en-US" sz="2400" dirty="0"/>
            <a:t>31% to 50% AMI ($24,480 to $40,800 per year)</a:t>
          </a:r>
          <a:endParaRPr lang="en-US" sz="2400" u="none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51C35987-8B28-4867-AA4E-6CA41FF4DADB}" type="parTrans" cxnId="{0A2B1278-919E-45EB-8FC3-716E34229878}">
      <dgm:prSet/>
      <dgm:spPr/>
      <dgm:t>
        <a:bodyPr/>
        <a:lstStyle/>
        <a:p>
          <a:endParaRPr lang="en-US" u="none"/>
        </a:p>
      </dgm:t>
    </dgm:pt>
    <dgm:pt modelId="{F0DFB1E3-3519-4B76-860B-6A7CDA0AA24A}" type="sibTrans" cxnId="{0A2B1278-919E-45EB-8FC3-716E34229878}">
      <dgm:prSet/>
      <dgm:spPr/>
      <dgm:t>
        <a:bodyPr/>
        <a:lstStyle/>
        <a:p>
          <a:endParaRPr lang="en-US" u="none"/>
        </a:p>
      </dgm:t>
    </dgm:pt>
    <dgm:pt modelId="{60CC87CC-CBA8-4427-91F9-DC6433EE082F}">
      <dgm:prSet custT="1"/>
      <dgm:spPr/>
      <dgm:t>
        <a:bodyPr/>
        <a:lstStyle/>
        <a:p>
          <a:r>
            <a:rPr lang="en-US" sz="2400" dirty="0"/>
            <a:t>51% to 80% AMI ($40,800to $65,280 per year)</a:t>
          </a:r>
          <a:endParaRPr lang="en-US" sz="2400" u="none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DEC35DCB-996A-4FB8-9ED1-F26CA2D0E79D}" type="parTrans" cxnId="{3FB5DD35-DFBA-4A8C-8F4C-7FE0A4A9C583}">
      <dgm:prSet/>
      <dgm:spPr/>
      <dgm:t>
        <a:bodyPr/>
        <a:lstStyle/>
        <a:p>
          <a:endParaRPr lang="en-US" u="none"/>
        </a:p>
      </dgm:t>
    </dgm:pt>
    <dgm:pt modelId="{27CB74ED-78BD-4A88-8B2C-3F54D4673F62}" type="sibTrans" cxnId="{3FB5DD35-DFBA-4A8C-8F4C-7FE0A4A9C583}">
      <dgm:prSet/>
      <dgm:spPr/>
      <dgm:t>
        <a:bodyPr/>
        <a:lstStyle/>
        <a:p>
          <a:endParaRPr lang="en-US" u="none"/>
        </a:p>
      </dgm:t>
    </dgm:pt>
    <dgm:pt modelId="{52A00E2C-71C3-48FF-9348-0EE311A34E46}">
      <dgm:prSet custT="1"/>
      <dgm:spPr/>
      <dgm:t>
        <a:bodyPr/>
        <a:lstStyle/>
        <a:p>
          <a:r>
            <a:rPr lang="en-US" sz="2400" dirty="0"/>
            <a:t>80% to 120% AMI ($65,280 to $97,920 per year)</a:t>
          </a:r>
          <a:endParaRPr lang="en-US" sz="2400" u="none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11C717D5-C822-4DDF-82EB-A1EDDFAE14FB}" type="parTrans" cxnId="{3D1448F6-67EE-48E2-B7B6-A3E092F36514}">
      <dgm:prSet/>
      <dgm:spPr/>
      <dgm:t>
        <a:bodyPr/>
        <a:lstStyle/>
        <a:p>
          <a:endParaRPr lang="en-US" u="none"/>
        </a:p>
      </dgm:t>
    </dgm:pt>
    <dgm:pt modelId="{F2AA5DF0-4715-4518-A442-26D796606B68}" type="sibTrans" cxnId="{3D1448F6-67EE-48E2-B7B6-A3E092F36514}">
      <dgm:prSet/>
      <dgm:spPr/>
      <dgm:t>
        <a:bodyPr/>
        <a:lstStyle/>
        <a:p>
          <a:endParaRPr lang="en-US" u="none"/>
        </a:p>
      </dgm:t>
    </dgm:pt>
    <dgm:pt modelId="{9699727D-9F8F-4104-B723-68B43C19194D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u="none" dirty="0"/>
            <a:t>Above Moderate</a:t>
          </a:r>
        </a:p>
      </dgm:t>
    </dgm:pt>
    <dgm:pt modelId="{C9D703A2-6195-429A-9FA1-8A202875CCB6}" type="parTrans" cxnId="{381D17E1-DB8A-4394-8E37-57F4B3B86A27}">
      <dgm:prSet/>
      <dgm:spPr/>
      <dgm:t>
        <a:bodyPr/>
        <a:lstStyle/>
        <a:p>
          <a:endParaRPr lang="en-US"/>
        </a:p>
      </dgm:t>
    </dgm:pt>
    <dgm:pt modelId="{2365AAEA-A079-4133-B024-64013A5A2797}" type="sibTrans" cxnId="{381D17E1-DB8A-4394-8E37-57F4B3B86A27}">
      <dgm:prSet/>
      <dgm:spPr/>
      <dgm:t>
        <a:bodyPr/>
        <a:lstStyle/>
        <a:p>
          <a:endParaRPr lang="en-US"/>
        </a:p>
      </dgm:t>
    </dgm:pt>
    <dgm:pt modelId="{E6C17C09-66FE-4F94-8FB4-0AD0134A2503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dirty="0"/>
            <a:t>Over 120% AMI (Over $97,920 per year)</a:t>
          </a:r>
          <a:endParaRPr lang="en-US" sz="2400" u="none" dirty="0"/>
        </a:p>
      </dgm:t>
    </dgm:pt>
    <dgm:pt modelId="{754A07E7-B8B9-4F39-BA51-37173F527CA8}" type="parTrans" cxnId="{2AB49FC9-9434-4FA6-A7B4-375D1F5F376B}">
      <dgm:prSet/>
      <dgm:spPr/>
      <dgm:t>
        <a:bodyPr/>
        <a:lstStyle/>
        <a:p>
          <a:endParaRPr lang="en-US"/>
        </a:p>
      </dgm:t>
    </dgm:pt>
    <dgm:pt modelId="{E0D39FCF-39CC-45A1-A142-BEF2BA8259F5}" type="sibTrans" cxnId="{2AB49FC9-9434-4FA6-A7B4-375D1F5F376B}">
      <dgm:prSet/>
      <dgm:spPr/>
      <dgm:t>
        <a:bodyPr/>
        <a:lstStyle/>
        <a:p>
          <a:endParaRPr lang="en-US"/>
        </a:p>
      </dgm:t>
    </dgm:pt>
    <dgm:pt modelId="{F4A4C870-F7EF-442C-A919-742C3ECEFC32}" type="pres">
      <dgm:prSet presAssocID="{13E227B6-D89E-426B-9704-466178162F5F}" presName="Name0" presStyleCnt="0">
        <dgm:presLayoutVars>
          <dgm:dir/>
          <dgm:animLvl val="lvl"/>
          <dgm:resizeHandles/>
        </dgm:presLayoutVars>
      </dgm:prSet>
      <dgm:spPr/>
    </dgm:pt>
    <dgm:pt modelId="{7B7C540C-03D6-472F-81CE-39E1C2C7736E}" type="pres">
      <dgm:prSet presAssocID="{FB2DDE6C-D530-4EAB-B29B-40321F892839}" presName="linNode" presStyleCnt="0"/>
      <dgm:spPr/>
    </dgm:pt>
    <dgm:pt modelId="{1CDEB077-140C-4B38-A24D-11AE6D2A3ADB}" type="pres">
      <dgm:prSet presAssocID="{FB2DDE6C-D530-4EAB-B29B-40321F892839}" presName="parentShp" presStyleLbl="node1" presStyleIdx="0" presStyleCnt="4" custScaleX="50579">
        <dgm:presLayoutVars>
          <dgm:bulletEnabled val="1"/>
        </dgm:presLayoutVars>
      </dgm:prSet>
      <dgm:spPr/>
    </dgm:pt>
    <dgm:pt modelId="{07CA993F-074C-47D2-AF42-AC41B78DCBD7}" type="pres">
      <dgm:prSet presAssocID="{FB2DDE6C-D530-4EAB-B29B-40321F892839}" presName="childShp" presStyleLbl="bgAccFollowNode1" presStyleIdx="0" presStyleCnt="4">
        <dgm:presLayoutVars>
          <dgm:bulletEnabled val="1"/>
        </dgm:presLayoutVars>
      </dgm:prSet>
      <dgm:spPr/>
    </dgm:pt>
    <dgm:pt modelId="{FAE78588-F41B-4A70-8651-DEAED5F3DF6A}" type="pres">
      <dgm:prSet presAssocID="{73CDB111-00B8-4CB7-B208-0FA5A8C9D37C}" presName="spacing" presStyleCnt="0"/>
      <dgm:spPr/>
    </dgm:pt>
    <dgm:pt modelId="{E14CF5EF-A1B1-4825-8E72-1071612AD509}" type="pres">
      <dgm:prSet presAssocID="{C854E058-2141-474D-9D09-ACBBDFAA4E12}" presName="linNode" presStyleCnt="0"/>
      <dgm:spPr/>
    </dgm:pt>
    <dgm:pt modelId="{CEB86B01-EF9F-4BDE-BC45-2B8149972288}" type="pres">
      <dgm:prSet presAssocID="{C854E058-2141-474D-9D09-ACBBDFAA4E12}" presName="parentShp" presStyleLbl="node1" presStyleIdx="1" presStyleCnt="4" custScaleX="53000">
        <dgm:presLayoutVars>
          <dgm:bulletEnabled val="1"/>
        </dgm:presLayoutVars>
      </dgm:prSet>
      <dgm:spPr/>
    </dgm:pt>
    <dgm:pt modelId="{B8E3C1AB-E5F3-4B58-8ED2-BEB44C3D983F}" type="pres">
      <dgm:prSet presAssocID="{C854E058-2141-474D-9D09-ACBBDFAA4E12}" presName="childShp" presStyleLbl="bgAccFollowNode1" presStyleIdx="1" presStyleCnt="4">
        <dgm:presLayoutVars>
          <dgm:bulletEnabled val="1"/>
        </dgm:presLayoutVars>
      </dgm:prSet>
      <dgm:spPr/>
    </dgm:pt>
    <dgm:pt modelId="{512D9FF1-57A8-438C-B1BD-690655212F06}" type="pres">
      <dgm:prSet presAssocID="{8A048A2D-B1D2-4C14-8CC7-35C3894AF3E6}" presName="spacing" presStyleCnt="0"/>
      <dgm:spPr/>
    </dgm:pt>
    <dgm:pt modelId="{046B04F5-89C9-4268-9926-368490C2F739}" type="pres">
      <dgm:prSet presAssocID="{E5C0F9A2-3B82-4F6F-ACB4-01E080DEC583}" presName="linNode" presStyleCnt="0"/>
      <dgm:spPr/>
    </dgm:pt>
    <dgm:pt modelId="{78AE0661-9EE0-4970-AA4A-07B47C0230AF}" type="pres">
      <dgm:prSet presAssocID="{E5C0F9A2-3B82-4F6F-ACB4-01E080DEC583}" presName="parentShp" presStyleLbl="node1" presStyleIdx="2" presStyleCnt="4" custScaleX="53360" custLinFactNeighborX="-927" custLinFactNeighborY="1426">
        <dgm:presLayoutVars>
          <dgm:bulletEnabled val="1"/>
        </dgm:presLayoutVars>
      </dgm:prSet>
      <dgm:spPr/>
    </dgm:pt>
    <dgm:pt modelId="{9A406DF8-34D7-456C-9213-EA733B705D8F}" type="pres">
      <dgm:prSet presAssocID="{E5C0F9A2-3B82-4F6F-ACB4-01E080DEC583}" presName="childShp" presStyleLbl="bgAccFollowNode1" presStyleIdx="2" presStyleCnt="4" custLinFactNeighborX="390">
        <dgm:presLayoutVars>
          <dgm:bulletEnabled val="1"/>
        </dgm:presLayoutVars>
      </dgm:prSet>
      <dgm:spPr/>
    </dgm:pt>
    <dgm:pt modelId="{2B117FEB-E4F6-479F-ABD0-4E4019190C5C}" type="pres">
      <dgm:prSet presAssocID="{30540883-0A05-47A5-A3E4-D476FAF5C3F0}" presName="spacing" presStyleCnt="0"/>
      <dgm:spPr/>
    </dgm:pt>
    <dgm:pt modelId="{2AB894E0-7352-4D34-AD84-27272E614A83}" type="pres">
      <dgm:prSet presAssocID="{9699727D-9F8F-4104-B723-68B43C19194D}" presName="linNode" presStyleCnt="0"/>
      <dgm:spPr/>
    </dgm:pt>
    <dgm:pt modelId="{16293AD5-AF7D-4229-8917-07848BFB36C9}" type="pres">
      <dgm:prSet presAssocID="{9699727D-9F8F-4104-B723-68B43C19194D}" presName="parentShp" presStyleLbl="node1" presStyleIdx="3" presStyleCnt="4" custScaleX="51274">
        <dgm:presLayoutVars>
          <dgm:bulletEnabled val="1"/>
        </dgm:presLayoutVars>
      </dgm:prSet>
      <dgm:spPr/>
    </dgm:pt>
    <dgm:pt modelId="{9A4F854D-49D0-43EC-A656-BBCFCCB404FF}" type="pres">
      <dgm:prSet presAssocID="{9699727D-9F8F-4104-B723-68B43C19194D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12969301-602E-4545-A621-C91B31F37790}" type="presOf" srcId="{E5C0F9A2-3B82-4F6F-ACB4-01E080DEC583}" destId="{78AE0661-9EE0-4970-AA4A-07B47C0230AF}" srcOrd="0" destOrd="0" presId="urn:microsoft.com/office/officeart/2005/8/layout/vList6"/>
    <dgm:cxn modelId="{A1D80128-6066-4D37-B523-B79176459CD3}" type="presOf" srcId="{60CC87CC-CBA8-4427-91F9-DC6433EE082F}" destId="{B8E3C1AB-E5F3-4B58-8ED2-BEB44C3D983F}" srcOrd="0" destOrd="0" presId="urn:microsoft.com/office/officeart/2005/8/layout/vList6"/>
    <dgm:cxn modelId="{5304142B-B677-43F3-AFA9-D2E71AD3047F}" type="presOf" srcId="{FB2DDE6C-D530-4EAB-B29B-40321F892839}" destId="{1CDEB077-140C-4B38-A24D-11AE6D2A3ADB}" srcOrd="0" destOrd="0" presId="urn:microsoft.com/office/officeart/2005/8/layout/vList6"/>
    <dgm:cxn modelId="{72B2412C-2B27-4099-85BA-E57F6AA81AFC}" srcId="{13E227B6-D89E-426B-9704-466178162F5F}" destId="{C854E058-2141-474D-9D09-ACBBDFAA4E12}" srcOrd="1" destOrd="0" parTransId="{D6963F1C-210F-42CD-B115-7B1552C928EE}" sibTransId="{8A048A2D-B1D2-4C14-8CC7-35C3894AF3E6}"/>
    <dgm:cxn modelId="{3FB5DD35-DFBA-4A8C-8F4C-7FE0A4A9C583}" srcId="{C854E058-2141-474D-9D09-ACBBDFAA4E12}" destId="{60CC87CC-CBA8-4427-91F9-DC6433EE082F}" srcOrd="0" destOrd="0" parTransId="{DEC35DCB-996A-4FB8-9ED1-F26CA2D0E79D}" sibTransId="{27CB74ED-78BD-4A88-8B2C-3F54D4673F62}"/>
    <dgm:cxn modelId="{86DADF5D-8D21-4A53-8CEC-FF0AB3273B75}" srcId="{13E227B6-D89E-426B-9704-466178162F5F}" destId="{E5C0F9A2-3B82-4F6F-ACB4-01E080DEC583}" srcOrd="2" destOrd="0" parTransId="{D4AF952A-D8F2-447C-B846-D14C779C75DD}" sibTransId="{30540883-0A05-47A5-A3E4-D476FAF5C3F0}"/>
    <dgm:cxn modelId="{7BDDC656-5548-4BEE-B57F-A09F2A3580BC}" type="presOf" srcId="{C854E058-2141-474D-9D09-ACBBDFAA4E12}" destId="{CEB86B01-EF9F-4BDE-BC45-2B8149972288}" srcOrd="0" destOrd="0" presId="urn:microsoft.com/office/officeart/2005/8/layout/vList6"/>
    <dgm:cxn modelId="{0A2B1278-919E-45EB-8FC3-716E34229878}" srcId="{FB2DDE6C-D530-4EAB-B29B-40321F892839}" destId="{F0BC59A6-ABAE-4CB5-99B5-54C91C64DD85}" srcOrd="0" destOrd="0" parTransId="{51C35987-8B28-4867-AA4E-6CA41FF4DADB}" sibTransId="{F0DFB1E3-3519-4B76-860B-6A7CDA0AA24A}"/>
    <dgm:cxn modelId="{39894688-0D2C-4F12-9427-70AC4AAE21C5}" srcId="{13E227B6-D89E-426B-9704-466178162F5F}" destId="{FB2DDE6C-D530-4EAB-B29B-40321F892839}" srcOrd="0" destOrd="0" parTransId="{38C2A9DF-AC74-4186-B4FD-E5AFF9C7D65E}" sibTransId="{73CDB111-00B8-4CB7-B208-0FA5A8C9D37C}"/>
    <dgm:cxn modelId="{99C98BB0-E61D-418C-89EE-F07C58B59F08}" type="presOf" srcId="{F0BC59A6-ABAE-4CB5-99B5-54C91C64DD85}" destId="{07CA993F-074C-47D2-AF42-AC41B78DCBD7}" srcOrd="0" destOrd="0" presId="urn:microsoft.com/office/officeart/2005/8/layout/vList6"/>
    <dgm:cxn modelId="{2AB49FC9-9434-4FA6-A7B4-375D1F5F376B}" srcId="{9699727D-9F8F-4104-B723-68B43C19194D}" destId="{E6C17C09-66FE-4F94-8FB4-0AD0134A2503}" srcOrd="0" destOrd="0" parTransId="{754A07E7-B8B9-4F39-BA51-37173F527CA8}" sibTransId="{E0D39FCF-39CC-45A1-A142-BEF2BA8259F5}"/>
    <dgm:cxn modelId="{0C8C55DB-3CC6-462D-998B-7D9754F5DC04}" type="presOf" srcId="{9699727D-9F8F-4104-B723-68B43C19194D}" destId="{16293AD5-AF7D-4229-8917-07848BFB36C9}" srcOrd="0" destOrd="0" presId="urn:microsoft.com/office/officeart/2005/8/layout/vList6"/>
    <dgm:cxn modelId="{381D17E1-DB8A-4394-8E37-57F4B3B86A27}" srcId="{13E227B6-D89E-426B-9704-466178162F5F}" destId="{9699727D-9F8F-4104-B723-68B43C19194D}" srcOrd="3" destOrd="0" parTransId="{C9D703A2-6195-429A-9FA1-8A202875CCB6}" sibTransId="{2365AAEA-A079-4133-B024-64013A5A2797}"/>
    <dgm:cxn modelId="{3D1448F6-67EE-48E2-B7B6-A3E092F36514}" srcId="{E5C0F9A2-3B82-4F6F-ACB4-01E080DEC583}" destId="{52A00E2C-71C3-48FF-9348-0EE311A34E46}" srcOrd="0" destOrd="0" parTransId="{11C717D5-C822-4DDF-82EB-A1EDDFAE14FB}" sibTransId="{F2AA5DF0-4715-4518-A442-26D796606B68}"/>
    <dgm:cxn modelId="{80A108FA-8E9B-4C9A-B6E3-ACB1582A2DF3}" type="presOf" srcId="{13E227B6-D89E-426B-9704-466178162F5F}" destId="{F4A4C870-F7EF-442C-A919-742C3ECEFC32}" srcOrd="0" destOrd="0" presId="urn:microsoft.com/office/officeart/2005/8/layout/vList6"/>
    <dgm:cxn modelId="{AF6C17FC-AE7E-4F3D-B81F-FCD2403556D2}" type="presOf" srcId="{E6C17C09-66FE-4F94-8FB4-0AD0134A2503}" destId="{9A4F854D-49D0-43EC-A656-BBCFCCB404FF}" srcOrd="0" destOrd="0" presId="urn:microsoft.com/office/officeart/2005/8/layout/vList6"/>
    <dgm:cxn modelId="{0F363EFF-1349-459B-A356-16B97965194F}" type="presOf" srcId="{52A00E2C-71C3-48FF-9348-0EE311A34E46}" destId="{9A406DF8-34D7-456C-9213-EA733B705D8F}" srcOrd="0" destOrd="0" presId="urn:microsoft.com/office/officeart/2005/8/layout/vList6"/>
    <dgm:cxn modelId="{73A7FB2A-350C-4116-B52B-E5703013E111}" type="presParOf" srcId="{F4A4C870-F7EF-442C-A919-742C3ECEFC32}" destId="{7B7C540C-03D6-472F-81CE-39E1C2C7736E}" srcOrd="0" destOrd="0" presId="urn:microsoft.com/office/officeart/2005/8/layout/vList6"/>
    <dgm:cxn modelId="{A1173CE0-47A1-4744-9CA1-E61768FF869E}" type="presParOf" srcId="{7B7C540C-03D6-472F-81CE-39E1C2C7736E}" destId="{1CDEB077-140C-4B38-A24D-11AE6D2A3ADB}" srcOrd="0" destOrd="0" presId="urn:microsoft.com/office/officeart/2005/8/layout/vList6"/>
    <dgm:cxn modelId="{AE9CE126-DC84-4554-A43A-FDF7A1FD6B40}" type="presParOf" srcId="{7B7C540C-03D6-472F-81CE-39E1C2C7736E}" destId="{07CA993F-074C-47D2-AF42-AC41B78DCBD7}" srcOrd="1" destOrd="0" presId="urn:microsoft.com/office/officeart/2005/8/layout/vList6"/>
    <dgm:cxn modelId="{47625423-A2A3-4C4D-97FD-1EA97985A68B}" type="presParOf" srcId="{F4A4C870-F7EF-442C-A919-742C3ECEFC32}" destId="{FAE78588-F41B-4A70-8651-DEAED5F3DF6A}" srcOrd="1" destOrd="0" presId="urn:microsoft.com/office/officeart/2005/8/layout/vList6"/>
    <dgm:cxn modelId="{EB54F3A2-5B9C-4043-8336-0905CAE33D3A}" type="presParOf" srcId="{F4A4C870-F7EF-442C-A919-742C3ECEFC32}" destId="{E14CF5EF-A1B1-4825-8E72-1071612AD509}" srcOrd="2" destOrd="0" presId="urn:microsoft.com/office/officeart/2005/8/layout/vList6"/>
    <dgm:cxn modelId="{6EDEFA92-249C-4BB0-AC6D-4C4EB86E8BBB}" type="presParOf" srcId="{E14CF5EF-A1B1-4825-8E72-1071612AD509}" destId="{CEB86B01-EF9F-4BDE-BC45-2B8149972288}" srcOrd="0" destOrd="0" presId="urn:microsoft.com/office/officeart/2005/8/layout/vList6"/>
    <dgm:cxn modelId="{03970B68-DF91-44F8-B4AE-B871B71148C4}" type="presParOf" srcId="{E14CF5EF-A1B1-4825-8E72-1071612AD509}" destId="{B8E3C1AB-E5F3-4B58-8ED2-BEB44C3D983F}" srcOrd="1" destOrd="0" presId="urn:microsoft.com/office/officeart/2005/8/layout/vList6"/>
    <dgm:cxn modelId="{0161013C-1ACA-47F4-9483-4576DA41154F}" type="presParOf" srcId="{F4A4C870-F7EF-442C-A919-742C3ECEFC32}" destId="{512D9FF1-57A8-438C-B1BD-690655212F06}" srcOrd="3" destOrd="0" presId="urn:microsoft.com/office/officeart/2005/8/layout/vList6"/>
    <dgm:cxn modelId="{2A25F45B-19C1-45C1-AAAA-1367D82172EA}" type="presParOf" srcId="{F4A4C870-F7EF-442C-A919-742C3ECEFC32}" destId="{046B04F5-89C9-4268-9926-368490C2F739}" srcOrd="4" destOrd="0" presId="urn:microsoft.com/office/officeart/2005/8/layout/vList6"/>
    <dgm:cxn modelId="{617616BC-1E19-4C79-8460-7132232AE88F}" type="presParOf" srcId="{046B04F5-89C9-4268-9926-368490C2F739}" destId="{78AE0661-9EE0-4970-AA4A-07B47C0230AF}" srcOrd="0" destOrd="0" presId="urn:microsoft.com/office/officeart/2005/8/layout/vList6"/>
    <dgm:cxn modelId="{31AC4C44-CF7B-40E9-BDB1-5ACCAABBAFBA}" type="presParOf" srcId="{046B04F5-89C9-4268-9926-368490C2F739}" destId="{9A406DF8-34D7-456C-9213-EA733B705D8F}" srcOrd="1" destOrd="0" presId="urn:microsoft.com/office/officeart/2005/8/layout/vList6"/>
    <dgm:cxn modelId="{ACECA14F-1A2B-4637-A6F3-D22FD4CD5105}" type="presParOf" srcId="{F4A4C870-F7EF-442C-A919-742C3ECEFC32}" destId="{2B117FEB-E4F6-479F-ABD0-4E4019190C5C}" srcOrd="5" destOrd="0" presId="urn:microsoft.com/office/officeart/2005/8/layout/vList6"/>
    <dgm:cxn modelId="{6B207E68-33AB-4E42-A40E-B29DF46D15DD}" type="presParOf" srcId="{F4A4C870-F7EF-442C-A919-742C3ECEFC32}" destId="{2AB894E0-7352-4D34-AD84-27272E614A83}" srcOrd="6" destOrd="0" presId="urn:microsoft.com/office/officeart/2005/8/layout/vList6"/>
    <dgm:cxn modelId="{1B3D6175-48D9-4E0A-BD19-D7EED98262F3}" type="presParOf" srcId="{2AB894E0-7352-4D34-AD84-27272E614A83}" destId="{16293AD5-AF7D-4229-8917-07848BFB36C9}" srcOrd="0" destOrd="0" presId="urn:microsoft.com/office/officeart/2005/8/layout/vList6"/>
    <dgm:cxn modelId="{2D036E19-5E7D-46B5-9DE0-E5BD39F03B38}" type="presParOf" srcId="{2AB894E0-7352-4D34-AD84-27272E614A83}" destId="{9A4F854D-49D0-43EC-A656-BBCFCCB404F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1F9874-A8EE-4964-BC04-17EA22DB37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F37021-6BFD-4EC3-8BF2-277EE91C94FE}">
      <dgm:prSet phldrT="[Text]" custT="1"/>
      <dgm:spPr/>
      <dgm:t>
        <a:bodyPr/>
        <a:lstStyle/>
        <a:p>
          <a:r>
            <a:rPr lang="en-US" sz="2000" dirty="0"/>
            <a:t>1. Existing housing projects under review</a:t>
          </a:r>
        </a:p>
      </dgm:t>
    </dgm:pt>
    <dgm:pt modelId="{3BE5CBB8-D393-4B16-83CB-15BAD983D9D4}" type="parTrans" cxnId="{8ABAD6F9-7316-4F91-98B6-E6E7DCC6BBB8}">
      <dgm:prSet/>
      <dgm:spPr/>
      <dgm:t>
        <a:bodyPr/>
        <a:lstStyle/>
        <a:p>
          <a:endParaRPr lang="en-US" sz="1200"/>
        </a:p>
      </dgm:t>
    </dgm:pt>
    <dgm:pt modelId="{7433BC76-98F7-41D5-920C-8DF3B04AADA7}" type="sibTrans" cxnId="{8ABAD6F9-7316-4F91-98B6-E6E7DCC6BBB8}">
      <dgm:prSet/>
      <dgm:spPr/>
      <dgm:t>
        <a:bodyPr/>
        <a:lstStyle/>
        <a:p>
          <a:endParaRPr lang="en-US" sz="1200"/>
        </a:p>
      </dgm:t>
    </dgm:pt>
    <dgm:pt modelId="{5EB4580E-1C8A-40A7-B512-5FC456D30EB7}">
      <dgm:prSet phldrT="[Text]" custT="1"/>
      <dgm:spPr/>
      <dgm:t>
        <a:bodyPr/>
        <a:lstStyle/>
        <a:p>
          <a:r>
            <a:rPr lang="en-US" sz="2000" dirty="0"/>
            <a:t>2. Accessory Dwelling Unit trends</a:t>
          </a:r>
        </a:p>
      </dgm:t>
    </dgm:pt>
    <dgm:pt modelId="{699C45C5-2F3C-4683-B49E-526C10A1F260}" type="parTrans" cxnId="{B6D4301C-801B-4743-8304-3399C1817CF1}">
      <dgm:prSet/>
      <dgm:spPr/>
      <dgm:t>
        <a:bodyPr/>
        <a:lstStyle/>
        <a:p>
          <a:endParaRPr lang="en-US" sz="1200"/>
        </a:p>
      </dgm:t>
    </dgm:pt>
    <dgm:pt modelId="{D25C5664-7525-4430-A903-FDD7B8192E6A}" type="sibTrans" cxnId="{B6D4301C-801B-4743-8304-3399C1817CF1}">
      <dgm:prSet/>
      <dgm:spPr/>
      <dgm:t>
        <a:bodyPr/>
        <a:lstStyle/>
        <a:p>
          <a:endParaRPr lang="en-US" sz="1200"/>
        </a:p>
      </dgm:t>
    </dgm:pt>
    <dgm:pt modelId="{F2888C59-E201-424C-8053-5BE83B52BC2A}">
      <dgm:prSet phldrT="[Text]" custT="1"/>
      <dgm:spPr/>
      <dgm:t>
        <a:bodyPr/>
        <a:lstStyle/>
        <a:p>
          <a:r>
            <a:rPr lang="en-US" sz="2000" dirty="0"/>
            <a:t>3. Identify vacant and underutilized land that allows housing</a:t>
          </a:r>
        </a:p>
      </dgm:t>
    </dgm:pt>
    <dgm:pt modelId="{AE8E1ABF-66C2-46FD-9544-102A9770AAEF}" type="parTrans" cxnId="{5692DB40-D500-4880-AAB4-EF7A02FDE766}">
      <dgm:prSet/>
      <dgm:spPr/>
      <dgm:t>
        <a:bodyPr/>
        <a:lstStyle/>
        <a:p>
          <a:endParaRPr lang="en-US" sz="1200"/>
        </a:p>
      </dgm:t>
    </dgm:pt>
    <dgm:pt modelId="{CD2DE7F5-B61F-4102-877B-E9E5DC81D6DE}" type="sibTrans" cxnId="{5692DB40-D500-4880-AAB4-EF7A02FDE766}">
      <dgm:prSet/>
      <dgm:spPr/>
      <dgm:t>
        <a:bodyPr/>
        <a:lstStyle/>
        <a:p>
          <a:endParaRPr lang="en-US" sz="1200"/>
        </a:p>
      </dgm:t>
    </dgm:pt>
    <dgm:pt modelId="{2AC4B8C4-2B99-49CE-884D-2D4457246787}">
      <dgm:prSet phldrT="[Text]" custT="1"/>
      <dgm:spPr/>
      <dgm:t>
        <a:bodyPr/>
        <a:lstStyle/>
        <a:p>
          <a:r>
            <a:rPr lang="en-US" sz="2000" dirty="0"/>
            <a:t>4. If needed, rezone areas for housing </a:t>
          </a:r>
        </a:p>
      </dgm:t>
    </dgm:pt>
    <dgm:pt modelId="{1CEB8E80-8A01-40C0-AE73-E1823A1E5F64}" type="parTrans" cxnId="{15F644DB-9946-48B1-9D41-7B90B2820B7A}">
      <dgm:prSet/>
      <dgm:spPr/>
      <dgm:t>
        <a:bodyPr/>
        <a:lstStyle/>
        <a:p>
          <a:endParaRPr lang="en-US" sz="1200"/>
        </a:p>
      </dgm:t>
    </dgm:pt>
    <dgm:pt modelId="{543286FD-55AE-4ED0-8BA0-02FFD29A2DCE}" type="sibTrans" cxnId="{15F644DB-9946-48B1-9D41-7B90B2820B7A}">
      <dgm:prSet/>
      <dgm:spPr/>
      <dgm:t>
        <a:bodyPr/>
        <a:lstStyle/>
        <a:p>
          <a:endParaRPr lang="en-US" sz="1200"/>
        </a:p>
      </dgm:t>
    </dgm:pt>
    <dgm:pt modelId="{2E03A555-9E49-4C63-B2C7-A9F774270E57}">
      <dgm:prSet phldrT="[Text]" custT="1"/>
      <dgm:spPr/>
      <dgm:t>
        <a:bodyPr/>
        <a:lstStyle/>
        <a:p>
          <a:r>
            <a:rPr lang="en-US" sz="2000" dirty="0"/>
            <a:t>5. Implement policies/programs to overcome constraints to housing development and implement new State laws</a:t>
          </a:r>
        </a:p>
      </dgm:t>
    </dgm:pt>
    <dgm:pt modelId="{DB3AC436-9336-4F57-94EF-E9FF05BF29BE}" type="parTrans" cxnId="{7ADC2B4B-851F-4EE2-A7F1-953CFE225A2B}">
      <dgm:prSet/>
      <dgm:spPr/>
      <dgm:t>
        <a:bodyPr/>
        <a:lstStyle/>
        <a:p>
          <a:endParaRPr lang="en-US" sz="1200"/>
        </a:p>
      </dgm:t>
    </dgm:pt>
    <dgm:pt modelId="{73371E54-7CD8-43B3-A6C9-8044A9DD09A7}" type="sibTrans" cxnId="{7ADC2B4B-851F-4EE2-A7F1-953CFE225A2B}">
      <dgm:prSet/>
      <dgm:spPr/>
      <dgm:t>
        <a:bodyPr/>
        <a:lstStyle/>
        <a:p>
          <a:endParaRPr lang="en-US" sz="1200"/>
        </a:p>
      </dgm:t>
    </dgm:pt>
    <dgm:pt modelId="{29A9088B-576F-4965-853D-9CCDFD90D9CA}" type="pres">
      <dgm:prSet presAssocID="{2B1F9874-A8EE-4964-BC04-17EA22DB378F}" presName="linear" presStyleCnt="0">
        <dgm:presLayoutVars>
          <dgm:animLvl val="lvl"/>
          <dgm:resizeHandles val="exact"/>
        </dgm:presLayoutVars>
      </dgm:prSet>
      <dgm:spPr/>
    </dgm:pt>
    <dgm:pt modelId="{78D9109C-0C60-4E9A-B930-CE9CE435CB72}" type="pres">
      <dgm:prSet presAssocID="{16F37021-6BFD-4EC3-8BF2-277EE91C94F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BA821E4-C6D3-4631-A031-58682EE37C80}" type="pres">
      <dgm:prSet presAssocID="{7433BC76-98F7-41D5-920C-8DF3B04AADA7}" presName="spacer" presStyleCnt="0"/>
      <dgm:spPr/>
    </dgm:pt>
    <dgm:pt modelId="{EDEA8164-DD5B-4FD3-B4CD-69860A5A8512}" type="pres">
      <dgm:prSet presAssocID="{5EB4580E-1C8A-40A7-B512-5FC456D30EB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B1C3FBA-F9F5-4F2D-A580-8A68B440C908}" type="pres">
      <dgm:prSet presAssocID="{D25C5664-7525-4430-A903-FDD7B8192E6A}" presName="spacer" presStyleCnt="0"/>
      <dgm:spPr/>
    </dgm:pt>
    <dgm:pt modelId="{724063C7-847E-4998-929D-1F434AD82D79}" type="pres">
      <dgm:prSet presAssocID="{F2888C59-E201-424C-8053-5BE83B52BC2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AC3BA35-A6E3-41BA-9F1E-0D8B99DCFDF3}" type="pres">
      <dgm:prSet presAssocID="{CD2DE7F5-B61F-4102-877B-E9E5DC81D6DE}" presName="spacer" presStyleCnt="0"/>
      <dgm:spPr/>
    </dgm:pt>
    <dgm:pt modelId="{84B32A81-7F29-4563-8CA4-922915158C83}" type="pres">
      <dgm:prSet presAssocID="{2AC4B8C4-2B99-49CE-884D-2D445724678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8C23B52-5C1B-414A-A76D-3BC9F03AE990}" type="pres">
      <dgm:prSet presAssocID="{543286FD-55AE-4ED0-8BA0-02FFD29A2DCE}" presName="spacer" presStyleCnt="0"/>
      <dgm:spPr/>
    </dgm:pt>
    <dgm:pt modelId="{E6E5B911-2C12-4B81-98DA-9F09504057F9}" type="pres">
      <dgm:prSet presAssocID="{2E03A555-9E49-4C63-B2C7-A9F774270E5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3CC1200-F093-4093-B34B-DF91C4970187}" type="presOf" srcId="{F2888C59-E201-424C-8053-5BE83B52BC2A}" destId="{724063C7-847E-4998-929D-1F434AD82D79}" srcOrd="0" destOrd="0" presId="urn:microsoft.com/office/officeart/2005/8/layout/vList2"/>
    <dgm:cxn modelId="{90675601-E0E2-441C-8162-EE25B02CA998}" type="presOf" srcId="{16F37021-6BFD-4EC3-8BF2-277EE91C94FE}" destId="{78D9109C-0C60-4E9A-B930-CE9CE435CB72}" srcOrd="0" destOrd="0" presId="urn:microsoft.com/office/officeart/2005/8/layout/vList2"/>
    <dgm:cxn modelId="{B6D4301C-801B-4743-8304-3399C1817CF1}" srcId="{2B1F9874-A8EE-4964-BC04-17EA22DB378F}" destId="{5EB4580E-1C8A-40A7-B512-5FC456D30EB7}" srcOrd="1" destOrd="0" parTransId="{699C45C5-2F3C-4683-B49E-526C10A1F260}" sibTransId="{D25C5664-7525-4430-A903-FDD7B8192E6A}"/>
    <dgm:cxn modelId="{10C5C522-E31A-45C3-962F-1399A10CAFD1}" type="presOf" srcId="{2AC4B8C4-2B99-49CE-884D-2D4457246787}" destId="{84B32A81-7F29-4563-8CA4-922915158C83}" srcOrd="0" destOrd="0" presId="urn:microsoft.com/office/officeart/2005/8/layout/vList2"/>
    <dgm:cxn modelId="{5692DB40-D500-4880-AAB4-EF7A02FDE766}" srcId="{2B1F9874-A8EE-4964-BC04-17EA22DB378F}" destId="{F2888C59-E201-424C-8053-5BE83B52BC2A}" srcOrd="2" destOrd="0" parTransId="{AE8E1ABF-66C2-46FD-9544-102A9770AAEF}" sibTransId="{CD2DE7F5-B61F-4102-877B-E9E5DC81D6DE}"/>
    <dgm:cxn modelId="{3B8A2B69-5764-48FA-A6B4-1144FA41BE3E}" type="presOf" srcId="{5EB4580E-1C8A-40A7-B512-5FC456D30EB7}" destId="{EDEA8164-DD5B-4FD3-B4CD-69860A5A8512}" srcOrd="0" destOrd="0" presId="urn:microsoft.com/office/officeart/2005/8/layout/vList2"/>
    <dgm:cxn modelId="{7ADC2B4B-851F-4EE2-A7F1-953CFE225A2B}" srcId="{2B1F9874-A8EE-4964-BC04-17EA22DB378F}" destId="{2E03A555-9E49-4C63-B2C7-A9F774270E57}" srcOrd="4" destOrd="0" parTransId="{DB3AC436-9336-4F57-94EF-E9FF05BF29BE}" sibTransId="{73371E54-7CD8-43B3-A6C9-8044A9DD09A7}"/>
    <dgm:cxn modelId="{36D1E4A9-DA9E-44C2-8509-26183547EB9B}" type="presOf" srcId="{2E03A555-9E49-4C63-B2C7-A9F774270E57}" destId="{E6E5B911-2C12-4B81-98DA-9F09504057F9}" srcOrd="0" destOrd="0" presId="urn:microsoft.com/office/officeart/2005/8/layout/vList2"/>
    <dgm:cxn modelId="{B04764DB-4837-470F-A65F-85675A690A1D}" type="presOf" srcId="{2B1F9874-A8EE-4964-BC04-17EA22DB378F}" destId="{29A9088B-576F-4965-853D-9CCDFD90D9CA}" srcOrd="0" destOrd="0" presId="urn:microsoft.com/office/officeart/2005/8/layout/vList2"/>
    <dgm:cxn modelId="{15F644DB-9946-48B1-9D41-7B90B2820B7A}" srcId="{2B1F9874-A8EE-4964-BC04-17EA22DB378F}" destId="{2AC4B8C4-2B99-49CE-884D-2D4457246787}" srcOrd="3" destOrd="0" parTransId="{1CEB8E80-8A01-40C0-AE73-E1823A1E5F64}" sibTransId="{543286FD-55AE-4ED0-8BA0-02FFD29A2DCE}"/>
    <dgm:cxn modelId="{8ABAD6F9-7316-4F91-98B6-E6E7DCC6BBB8}" srcId="{2B1F9874-A8EE-4964-BC04-17EA22DB378F}" destId="{16F37021-6BFD-4EC3-8BF2-277EE91C94FE}" srcOrd="0" destOrd="0" parTransId="{3BE5CBB8-D393-4B16-83CB-15BAD983D9D4}" sibTransId="{7433BC76-98F7-41D5-920C-8DF3B04AADA7}"/>
    <dgm:cxn modelId="{E26AFC9D-7619-4692-BDED-0306F51F0652}" type="presParOf" srcId="{29A9088B-576F-4965-853D-9CCDFD90D9CA}" destId="{78D9109C-0C60-4E9A-B930-CE9CE435CB72}" srcOrd="0" destOrd="0" presId="urn:microsoft.com/office/officeart/2005/8/layout/vList2"/>
    <dgm:cxn modelId="{228FC464-CD16-46BB-BC0D-290E781AD1F9}" type="presParOf" srcId="{29A9088B-576F-4965-853D-9CCDFD90D9CA}" destId="{2BA821E4-C6D3-4631-A031-58682EE37C80}" srcOrd="1" destOrd="0" presId="urn:microsoft.com/office/officeart/2005/8/layout/vList2"/>
    <dgm:cxn modelId="{F89A47D5-C280-48D1-B06F-87F67B09D4AA}" type="presParOf" srcId="{29A9088B-576F-4965-853D-9CCDFD90D9CA}" destId="{EDEA8164-DD5B-4FD3-B4CD-69860A5A8512}" srcOrd="2" destOrd="0" presId="urn:microsoft.com/office/officeart/2005/8/layout/vList2"/>
    <dgm:cxn modelId="{CDDB7AF1-F3DC-4613-B110-ED720B2D8C17}" type="presParOf" srcId="{29A9088B-576F-4965-853D-9CCDFD90D9CA}" destId="{FB1C3FBA-F9F5-4F2D-A580-8A68B440C908}" srcOrd="3" destOrd="0" presId="urn:microsoft.com/office/officeart/2005/8/layout/vList2"/>
    <dgm:cxn modelId="{BB22E399-5DBC-4724-84AD-D65DC4874D3E}" type="presParOf" srcId="{29A9088B-576F-4965-853D-9CCDFD90D9CA}" destId="{724063C7-847E-4998-929D-1F434AD82D79}" srcOrd="4" destOrd="0" presId="urn:microsoft.com/office/officeart/2005/8/layout/vList2"/>
    <dgm:cxn modelId="{63C0F813-66DC-422C-919F-09C3A6D4A40A}" type="presParOf" srcId="{29A9088B-576F-4965-853D-9CCDFD90D9CA}" destId="{9AC3BA35-A6E3-41BA-9F1E-0D8B99DCFDF3}" srcOrd="5" destOrd="0" presId="urn:microsoft.com/office/officeart/2005/8/layout/vList2"/>
    <dgm:cxn modelId="{33D66205-33D4-4CE5-8175-06EDD27A63D2}" type="presParOf" srcId="{29A9088B-576F-4965-853D-9CCDFD90D9CA}" destId="{84B32A81-7F29-4563-8CA4-922915158C83}" srcOrd="6" destOrd="0" presId="urn:microsoft.com/office/officeart/2005/8/layout/vList2"/>
    <dgm:cxn modelId="{E0B38FCC-36ED-4B02-A5B1-FFC19AA80F16}" type="presParOf" srcId="{29A9088B-576F-4965-853D-9CCDFD90D9CA}" destId="{78C23B52-5C1B-414A-A76D-3BC9F03AE990}" srcOrd="7" destOrd="0" presId="urn:microsoft.com/office/officeart/2005/8/layout/vList2"/>
    <dgm:cxn modelId="{A61D1659-9952-428B-82CC-E5425AC1F746}" type="presParOf" srcId="{29A9088B-576F-4965-853D-9CCDFD90D9CA}" destId="{E6E5B911-2C12-4B81-98DA-9F09504057F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469788-C4C0-4F71-865E-0BB2C3F9F4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907AE3-A4F8-48AD-A3C7-5F1BD802BFFC}">
      <dgm:prSet/>
      <dgm:spPr/>
      <dgm:t>
        <a:bodyPr/>
        <a:lstStyle/>
        <a:p>
          <a:r>
            <a:rPr lang="en-US" dirty="0"/>
            <a:t>What are the top housing challenges in Marina?</a:t>
          </a:r>
        </a:p>
      </dgm:t>
    </dgm:pt>
    <dgm:pt modelId="{AD434FA1-EA82-44EE-8608-7DE7D82B344E}" type="parTrans" cxnId="{00BAA21F-BD59-4AF1-A96B-1553B6950BE4}">
      <dgm:prSet/>
      <dgm:spPr/>
      <dgm:t>
        <a:bodyPr/>
        <a:lstStyle/>
        <a:p>
          <a:endParaRPr lang="en-US"/>
        </a:p>
      </dgm:t>
    </dgm:pt>
    <dgm:pt modelId="{B38C7255-4D58-40FC-9F11-2EDB281C2236}" type="sibTrans" cxnId="{00BAA21F-BD59-4AF1-A96B-1553B6950BE4}">
      <dgm:prSet/>
      <dgm:spPr/>
      <dgm:t>
        <a:bodyPr/>
        <a:lstStyle/>
        <a:p>
          <a:endParaRPr lang="en-US"/>
        </a:p>
      </dgm:t>
    </dgm:pt>
    <dgm:pt modelId="{1981BB36-8E63-4E0F-90E6-B9B4F3184D0B}">
      <dgm:prSet/>
      <dgm:spPr/>
      <dgm:t>
        <a:bodyPr/>
        <a:lstStyle/>
        <a:p>
          <a:r>
            <a:rPr lang="en-US" dirty="0"/>
            <a:t>What groups are most impacted by housing challenges and what types of housing would be most appropriate to serve them?</a:t>
          </a:r>
        </a:p>
      </dgm:t>
    </dgm:pt>
    <dgm:pt modelId="{C0DDF861-FE2B-419B-AC98-04E249BE28F9}" type="parTrans" cxnId="{48C2FC2A-9FDE-4FB9-BC3D-317DDA7ED19B}">
      <dgm:prSet/>
      <dgm:spPr/>
      <dgm:t>
        <a:bodyPr/>
        <a:lstStyle/>
        <a:p>
          <a:endParaRPr lang="en-US"/>
        </a:p>
      </dgm:t>
    </dgm:pt>
    <dgm:pt modelId="{C0369A0D-286A-4121-9987-ED1A5242ED81}" type="sibTrans" cxnId="{48C2FC2A-9FDE-4FB9-BC3D-317DDA7ED19B}">
      <dgm:prSet/>
      <dgm:spPr/>
      <dgm:t>
        <a:bodyPr/>
        <a:lstStyle/>
        <a:p>
          <a:endParaRPr lang="en-US"/>
        </a:p>
      </dgm:t>
    </dgm:pt>
    <dgm:pt modelId="{95B9B9D7-C0F1-40EC-8C82-EE2ADFCAFDB0}">
      <dgm:prSet/>
      <dgm:spPr/>
      <dgm:t>
        <a:bodyPr/>
        <a:lstStyle/>
        <a:p>
          <a:r>
            <a:rPr lang="en-US" dirty="0"/>
            <a:t>What kinds of tools and strategies would you like for Marina to consider and use to improve housing in the city?</a:t>
          </a:r>
        </a:p>
      </dgm:t>
    </dgm:pt>
    <dgm:pt modelId="{A251B6C7-46BA-433D-A21F-2CEC96D0B04E}" type="parTrans" cxnId="{8BF8245B-8F42-4DA4-8D02-B54654008D63}">
      <dgm:prSet/>
      <dgm:spPr/>
      <dgm:t>
        <a:bodyPr/>
        <a:lstStyle/>
        <a:p>
          <a:endParaRPr lang="en-US"/>
        </a:p>
      </dgm:t>
    </dgm:pt>
    <dgm:pt modelId="{02300CC1-2CF9-4B96-8135-4E8D041031CE}" type="sibTrans" cxnId="{8BF8245B-8F42-4DA4-8D02-B54654008D63}">
      <dgm:prSet/>
      <dgm:spPr/>
      <dgm:t>
        <a:bodyPr/>
        <a:lstStyle/>
        <a:p>
          <a:endParaRPr lang="en-US"/>
        </a:p>
      </dgm:t>
    </dgm:pt>
    <dgm:pt modelId="{B263B3FF-FBD8-4666-8D91-F241EB2AE88A}" type="pres">
      <dgm:prSet presAssocID="{AE469788-C4C0-4F71-865E-0BB2C3F9F43A}" presName="linear" presStyleCnt="0">
        <dgm:presLayoutVars>
          <dgm:animLvl val="lvl"/>
          <dgm:resizeHandles val="exact"/>
        </dgm:presLayoutVars>
      </dgm:prSet>
      <dgm:spPr/>
    </dgm:pt>
    <dgm:pt modelId="{E192F47F-3D52-4B7D-B783-26D1C25F3FE1}" type="pres">
      <dgm:prSet presAssocID="{F8907AE3-A4F8-48AD-A3C7-5F1BD802BFF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B8A7C69-36E7-4ED0-B711-24BE060A237F}" type="pres">
      <dgm:prSet presAssocID="{B38C7255-4D58-40FC-9F11-2EDB281C2236}" presName="spacer" presStyleCnt="0"/>
      <dgm:spPr/>
    </dgm:pt>
    <dgm:pt modelId="{88DF220C-124D-475C-83E9-BC13EBDDD796}" type="pres">
      <dgm:prSet presAssocID="{1981BB36-8E63-4E0F-90E6-B9B4F3184D0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F214D48-E15E-4C6E-AC6F-0CC71DD309E0}" type="pres">
      <dgm:prSet presAssocID="{C0369A0D-286A-4121-9987-ED1A5242ED81}" presName="spacer" presStyleCnt="0"/>
      <dgm:spPr/>
    </dgm:pt>
    <dgm:pt modelId="{39701B2E-A2BC-4479-ACA6-E2967E27A5C1}" type="pres">
      <dgm:prSet presAssocID="{95B9B9D7-C0F1-40EC-8C82-EE2ADFCAFDB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F902103-59F4-495D-A3D0-6D96F931CA9D}" type="presOf" srcId="{AE469788-C4C0-4F71-865E-0BB2C3F9F43A}" destId="{B263B3FF-FBD8-4666-8D91-F241EB2AE88A}" srcOrd="0" destOrd="0" presId="urn:microsoft.com/office/officeart/2005/8/layout/vList2"/>
    <dgm:cxn modelId="{00BAA21F-BD59-4AF1-A96B-1553B6950BE4}" srcId="{AE469788-C4C0-4F71-865E-0BB2C3F9F43A}" destId="{F8907AE3-A4F8-48AD-A3C7-5F1BD802BFFC}" srcOrd="0" destOrd="0" parTransId="{AD434FA1-EA82-44EE-8608-7DE7D82B344E}" sibTransId="{B38C7255-4D58-40FC-9F11-2EDB281C2236}"/>
    <dgm:cxn modelId="{48C2FC2A-9FDE-4FB9-BC3D-317DDA7ED19B}" srcId="{AE469788-C4C0-4F71-865E-0BB2C3F9F43A}" destId="{1981BB36-8E63-4E0F-90E6-B9B4F3184D0B}" srcOrd="1" destOrd="0" parTransId="{C0DDF861-FE2B-419B-AC98-04E249BE28F9}" sibTransId="{C0369A0D-286A-4121-9987-ED1A5242ED81}"/>
    <dgm:cxn modelId="{8BF8245B-8F42-4DA4-8D02-B54654008D63}" srcId="{AE469788-C4C0-4F71-865E-0BB2C3F9F43A}" destId="{95B9B9D7-C0F1-40EC-8C82-EE2ADFCAFDB0}" srcOrd="2" destOrd="0" parTransId="{A251B6C7-46BA-433D-A21F-2CEC96D0B04E}" sibTransId="{02300CC1-2CF9-4B96-8135-4E8D041031CE}"/>
    <dgm:cxn modelId="{1895EF93-62FE-44E4-913F-3A6F4AF34793}" type="presOf" srcId="{F8907AE3-A4F8-48AD-A3C7-5F1BD802BFFC}" destId="{E192F47F-3D52-4B7D-B783-26D1C25F3FE1}" srcOrd="0" destOrd="0" presId="urn:microsoft.com/office/officeart/2005/8/layout/vList2"/>
    <dgm:cxn modelId="{BB7FE1E9-50C2-4E3A-A46F-039F3E7FFF5A}" type="presOf" srcId="{1981BB36-8E63-4E0F-90E6-B9B4F3184D0B}" destId="{88DF220C-124D-475C-83E9-BC13EBDDD796}" srcOrd="0" destOrd="0" presId="urn:microsoft.com/office/officeart/2005/8/layout/vList2"/>
    <dgm:cxn modelId="{09B679F0-2D84-4C3F-9F8C-432553646EA1}" type="presOf" srcId="{95B9B9D7-C0F1-40EC-8C82-EE2ADFCAFDB0}" destId="{39701B2E-A2BC-4479-ACA6-E2967E27A5C1}" srcOrd="0" destOrd="0" presId="urn:microsoft.com/office/officeart/2005/8/layout/vList2"/>
    <dgm:cxn modelId="{C746B5A0-74D5-4E6E-AB67-141F0A540592}" type="presParOf" srcId="{B263B3FF-FBD8-4666-8D91-F241EB2AE88A}" destId="{E192F47F-3D52-4B7D-B783-26D1C25F3FE1}" srcOrd="0" destOrd="0" presId="urn:microsoft.com/office/officeart/2005/8/layout/vList2"/>
    <dgm:cxn modelId="{9606D6AE-A274-43C7-8CCC-B0E093036679}" type="presParOf" srcId="{B263B3FF-FBD8-4666-8D91-F241EB2AE88A}" destId="{7B8A7C69-36E7-4ED0-B711-24BE060A237F}" srcOrd="1" destOrd="0" presId="urn:microsoft.com/office/officeart/2005/8/layout/vList2"/>
    <dgm:cxn modelId="{841076C1-4D9C-4334-8936-743D105DE9D2}" type="presParOf" srcId="{B263B3FF-FBD8-4666-8D91-F241EB2AE88A}" destId="{88DF220C-124D-475C-83E9-BC13EBDDD796}" srcOrd="2" destOrd="0" presId="urn:microsoft.com/office/officeart/2005/8/layout/vList2"/>
    <dgm:cxn modelId="{3CB7438F-9BE1-42DB-88F8-AA8F6F17F40F}" type="presParOf" srcId="{B263B3FF-FBD8-4666-8D91-F241EB2AE88A}" destId="{0F214D48-E15E-4C6E-AC6F-0CC71DD309E0}" srcOrd="3" destOrd="0" presId="urn:microsoft.com/office/officeart/2005/8/layout/vList2"/>
    <dgm:cxn modelId="{DFE851C0-372D-4016-B7C1-7361DAFE1173}" type="presParOf" srcId="{B263B3FF-FBD8-4666-8D91-F241EB2AE88A}" destId="{39701B2E-A2BC-4479-ACA6-E2967E27A5C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968B74-5F3B-4ECC-BED2-7610E3E9E839}" type="doc">
      <dgm:prSet loTypeId="urn:microsoft.com/office/officeart/2005/8/layout/hProcess11" loCatId="process" qsTypeId="urn:microsoft.com/office/officeart/2005/8/quickstyle/simple1" qsCatId="simple" csTypeId="urn:microsoft.com/office/officeart/2005/8/colors/colorful3" csCatId="colorful" phldr="1"/>
      <dgm:spPr/>
    </dgm:pt>
    <dgm:pt modelId="{A4E56767-28F0-483B-9A4E-3B33DDB8519D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Planning Commission Study Session</a:t>
          </a:r>
        </a:p>
        <a:p>
          <a:pPr>
            <a:lnSpc>
              <a:spcPct val="100000"/>
            </a:lnSpc>
          </a:pPr>
          <a:r>
            <a:rPr lang="en-US" sz="1400" b="1" dirty="0"/>
            <a:t>November 10, 2022</a:t>
          </a:r>
        </a:p>
      </dgm:t>
    </dgm:pt>
    <dgm:pt modelId="{BE7D0921-70DB-4834-851F-BA929A6E3985}" type="parTrans" cxnId="{179B7B21-A9AB-458B-95F1-6878C6A9EF40}">
      <dgm:prSet/>
      <dgm:spPr/>
      <dgm:t>
        <a:bodyPr/>
        <a:lstStyle/>
        <a:p>
          <a:endParaRPr lang="en-US" sz="2400"/>
        </a:p>
      </dgm:t>
    </dgm:pt>
    <dgm:pt modelId="{08E2E602-97C5-46DD-8E0E-57958D14B70E}" type="sibTrans" cxnId="{179B7B21-A9AB-458B-95F1-6878C6A9EF40}">
      <dgm:prSet/>
      <dgm:spPr/>
      <dgm:t>
        <a:bodyPr/>
        <a:lstStyle/>
        <a:p>
          <a:endParaRPr lang="en-US" sz="2400"/>
        </a:p>
      </dgm:t>
    </dgm:pt>
    <dgm:pt modelId="{50066B1B-77A9-4EB2-8091-913903BB0633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Community Workshop 2</a:t>
          </a:r>
        </a:p>
        <a:p>
          <a:pPr>
            <a:lnSpc>
              <a:spcPct val="100000"/>
            </a:lnSpc>
          </a:pPr>
          <a:r>
            <a:rPr lang="en-US" sz="1800" dirty="0"/>
            <a:t>Site Inventory and Fair Housing</a:t>
          </a:r>
        </a:p>
        <a:p>
          <a:pPr>
            <a:lnSpc>
              <a:spcPct val="100000"/>
            </a:lnSpc>
          </a:pPr>
          <a:r>
            <a:rPr lang="en-US" sz="1400" b="1" dirty="0"/>
            <a:t>February/March 2023</a:t>
          </a:r>
        </a:p>
      </dgm:t>
    </dgm:pt>
    <dgm:pt modelId="{3A7074A2-A2C8-4921-8A9D-5F570AE4C46A}" type="parTrans" cxnId="{187B2AF4-13CB-46E7-8C78-398D66BC3810}">
      <dgm:prSet/>
      <dgm:spPr/>
      <dgm:t>
        <a:bodyPr/>
        <a:lstStyle/>
        <a:p>
          <a:endParaRPr lang="en-US" sz="2400"/>
        </a:p>
      </dgm:t>
    </dgm:pt>
    <dgm:pt modelId="{D36D1062-6827-45E8-ADFA-4C8440BE5D7F}" type="sibTrans" cxnId="{187B2AF4-13CB-46E7-8C78-398D66BC3810}">
      <dgm:prSet/>
      <dgm:spPr/>
      <dgm:t>
        <a:bodyPr/>
        <a:lstStyle/>
        <a:p>
          <a:endParaRPr lang="en-US" sz="2400"/>
        </a:p>
      </dgm:t>
    </dgm:pt>
    <dgm:pt modelId="{65972853-94E1-48F0-A96E-A85577048255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500"/>
            </a:spcAft>
          </a:pPr>
          <a:r>
            <a:rPr lang="en-US" sz="1800" dirty="0"/>
            <a:t>Draft Housing Element for Public Review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500"/>
            </a:spcAft>
          </a:pPr>
          <a:r>
            <a:rPr lang="en-US" sz="1400" b="1" dirty="0"/>
            <a:t>March/April 2023</a:t>
          </a:r>
        </a:p>
      </dgm:t>
    </dgm:pt>
    <dgm:pt modelId="{8702D23C-0FD1-4B52-9499-D5EC631ECAD5}" type="parTrans" cxnId="{2BC7F25E-9EA0-4D51-BA9B-3A6FCC6D57A0}">
      <dgm:prSet/>
      <dgm:spPr/>
      <dgm:t>
        <a:bodyPr/>
        <a:lstStyle/>
        <a:p>
          <a:endParaRPr lang="en-US" sz="2400"/>
        </a:p>
      </dgm:t>
    </dgm:pt>
    <dgm:pt modelId="{E82FE8C5-B91B-44AA-B792-55068665D2A3}" type="sibTrans" cxnId="{2BC7F25E-9EA0-4D51-BA9B-3A6FCC6D57A0}">
      <dgm:prSet/>
      <dgm:spPr/>
      <dgm:t>
        <a:bodyPr/>
        <a:lstStyle/>
        <a:p>
          <a:endParaRPr lang="en-US" sz="2400"/>
        </a:p>
      </dgm:t>
    </dgm:pt>
    <dgm:pt modelId="{7752DF10-89D0-4B4D-B045-05F6A73362F9}">
      <dgm:prSet phldrT="[Text]" custT="1"/>
      <dgm:spPr/>
      <dgm:t>
        <a:bodyPr/>
        <a:lstStyle/>
        <a:p>
          <a:r>
            <a:rPr lang="en-US" sz="1800" dirty="0"/>
            <a:t>Public Hearings on Draft Housing Element</a:t>
          </a:r>
        </a:p>
        <a:p>
          <a:r>
            <a:rPr lang="en-US" sz="1400" b="1" dirty="0"/>
            <a:t>April/May 2023</a:t>
          </a:r>
        </a:p>
      </dgm:t>
    </dgm:pt>
    <dgm:pt modelId="{DF3551FD-3C3D-4ADC-B0F6-919D28915A2D}" type="parTrans" cxnId="{4DBADF0A-F135-421B-BE9D-6C847AB2F496}">
      <dgm:prSet/>
      <dgm:spPr/>
      <dgm:t>
        <a:bodyPr/>
        <a:lstStyle/>
        <a:p>
          <a:endParaRPr lang="en-US" sz="2400"/>
        </a:p>
      </dgm:t>
    </dgm:pt>
    <dgm:pt modelId="{45AB0D26-47EC-4AC1-8577-A9E3CF93D51B}" type="sibTrans" cxnId="{4DBADF0A-F135-421B-BE9D-6C847AB2F496}">
      <dgm:prSet/>
      <dgm:spPr/>
      <dgm:t>
        <a:bodyPr/>
        <a:lstStyle/>
        <a:p>
          <a:endParaRPr lang="en-US" sz="2400"/>
        </a:p>
      </dgm:t>
    </dgm:pt>
    <dgm:pt modelId="{F783B2C6-75B2-43D9-BDEB-FF7113F30A84}">
      <dgm:prSet phldrT="[Text]" custT="1"/>
      <dgm:spPr/>
      <dgm:t>
        <a:bodyPr/>
        <a:lstStyle/>
        <a:p>
          <a:r>
            <a:rPr lang="en-US" sz="1800" dirty="0"/>
            <a:t>Submit Housing Element to State HCD for review</a:t>
          </a:r>
        </a:p>
        <a:p>
          <a:r>
            <a:rPr lang="en-US" sz="1400" b="1" dirty="0"/>
            <a:t>June 2023</a:t>
          </a:r>
        </a:p>
      </dgm:t>
    </dgm:pt>
    <dgm:pt modelId="{16280865-8A4E-4E50-A972-8DC01034DC7B}" type="parTrans" cxnId="{071FE428-0A74-464D-A5E7-5179FE54FBAF}">
      <dgm:prSet/>
      <dgm:spPr/>
      <dgm:t>
        <a:bodyPr/>
        <a:lstStyle/>
        <a:p>
          <a:endParaRPr lang="en-US" sz="2400"/>
        </a:p>
      </dgm:t>
    </dgm:pt>
    <dgm:pt modelId="{7B08EA3C-34A1-46AE-8BC7-9EDF6F586EE5}" type="sibTrans" cxnId="{071FE428-0A74-464D-A5E7-5179FE54FBAF}">
      <dgm:prSet/>
      <dgm:spPr/>
      <dgm:t>
        <a:bodyPr/>
        <a:lstStyle/>
        <a:p>
          <a:endParaRPr lang="en-US" sz="2400"/>
        </a:p>
      </dgm:t>
    </dgm:pt>
    <dgm:pt modelId="{E7F1D800-3EDD-44FC-944D-26C27030E9AF}" type="pres">
      <dgm:prSet presAssocID="{E0968B74-5F3B-4ECC-BED2-7610E3E9E839}" presName="Name0" presStyleCnt="0">
        <dgm:presLayoutVars>
          <dgm:dir/>
          <dgm:resizeHandles val="exact"/>
        </dgm:presLayoutVars>
      </dgm:prSet>
      <dgm:spPr/>
    </dgm:pt>
    <dgm:pt modelId="{03AC3C95-5F42-48DE-BDB4-EAF85DAAB39D}" type="pres">
      <dgm:prSet presAssocID="{E0968B74-5F3B-4ECC-BED2-7610E3E9E839}" presName="arrow" presStyleLbl="bgShp" presStyleIdx="0" presStyleCnt="1" custLinFactNeighborY="0"/>
      <dgm:spPr/>
    </dgm:pt>
    <dgm:pt modelId="{35120B7D-8706-4654-8ED4-45385FC132FC}" type="pres">
      <dgm:prSet presAssocID="{E0968B74-5F3B-4ECC-BED2-7610E3E9E839}" presName="points" presStyleCnt="0"/>
      <dgm:spPr/>
    </dgm:pt>
    <dgm:pt modelId="{C9318723-D273-4003-92B4-A4FA175C9C27}" type="pres">
      <dgm:prSet presAssocID="{A4E56767-28F0-483B-9A4E-3B33DDB8519D}" presName="compositeA" presStyleCnt="0"/>
      <dgm:spPr/>
    </dgm:pt>
    <dgm:pt modelId="{98E43405-E834-49C5-AAA6-F23D86F5DB76}" type="pres">
      <dgm:prSet presAssocID="{A4E56767-28F0-483B-9A4E-3B33DDB8519D}" presName="textA" presStyleLbl="revTx" presStyleIdx="0" presStyleCnt="5" custScaleX="123451" custScaleY="93737">
        <dgm:presLayoutVars>
          <dgm:bulletEnabled val="1"/>
        </dgm:presLayoutVars>
      </dgm:prSet>
      <dgm:spPr/>
    </dgm:pt>
    <dgm:pt modelId="{0E063B18-E70C-4D6B-8752-C798DCD27DFE}" type="pres">
      <dgm:prSet presAssocID="{A4E56767-28F0-483B-9A4E-3B33DDB8519D}" presName="circleA" presStyleLbl="node1" presStyleIdx="0" presStyleCnt="5"/>
      <dgm:spPr/>
    </dgm:pt>
    <dgm:pt modelId="{F1C82C9A-7BF4-4176-AC4F-E864CAC32B7E}" type="pres">
      <dgm:prSet presAssocID="{A4E56767-28F0-483B-9A4E-3B33DDB8519D}" presName="spaceA" presStyleCnt="0"/>
      <dgm:spPr/>
    </dgm:pt>
    <dgm:pt modelId="{5C4A213E-D54E-4C4E-8C14-30C3363BE949}" type="pres">
      <dgm:prSet presAssocID="{08E2E602-97C5-46DD-8E0E-57958D14B70E}" presName="space" presStyleCnt="0"/>
      <dgm:spPr/>
    </dgm:pt>
    <dgm:pt modelId="{A92FAF51-9003-4850-BF97-55A6E116B1B0}" type="pres">
      <dgm:prSet presAssocID="{50066B1B-77A9-4EB2-8091-913903BB0633}" presName="compositeB" presStyleCnt="0"/>
      <dgm:spPr/>
    </dgm:pt>
    <dgm:pt modelId="{400161EA-AA1C-4947-BB6E-AB2AF4741FDC}" type="pres">
      <dgm:prSet presAssocID="{50066B1B-77A9-4EB2-8091-913903BB0633}" presName="textB" presStyleLbl="revTx" presStyleIdx="1" presStyleCnt="5" custScaleX="131697" custLinFactNeighborX="4221" custLinFactNeighborY="286">
        <dgm:presLayoutVars>
          <dgm:bulletEnabled val="1"/>
        </dgm:presLayoutVars>
      </dgm:prSet>
      <dgm:spPr/>
    </dgm:pt>
    <dgm:pt modelId="{9206F89C-BA1D-42A9-A4DB-C08828A66350}" type="pres">
      <dgm:prSet presAssocID="{50066B1B-77A9-4EB2-8091-913903BB0633}" presName="circleB" presStyleLbl="node1" presStyleIdx="1" presStyleCnt="5"/>
      <dgm:spPr/>
    </dgm:pt>
    <dgm:pt modelId="{C9006107-EA05-43E4-8638-F4EB4ADF9BBB}" type="pres">
      <dgm:prSet presAssocID="{50066B1B-77A9-4EB2-8091-913903BB0633}" presName="spaceB" presStyleCnt="0"/>
      <dgm:spPr/>
    </dgm:pt>
    <dgm:pt modelId="{F510D35C-87E9-4D69-B179-936DAA77CECC}" type="pres">
      <dgm:prSet presAssocID="{D36D1062-6827-45E8-ADFA-4C8440BE5D7F}" presName="space" presStyleCnt="0"/>
      <dgm:spPr/>
    </dgm:pt>
    <dgm:pt modelId="{39CF8CD0-91F3-4AEA-A2C9-02C9639A5605}" type="pres">
      <dgm:prSet presAssocID="{65972853-94E1-48F0-A96E-A85577048255}" presName="compositeA" presStyleCnt="0"/>
      <dgm:spPr/>
    </dgm:pt>
    <dgm:pt modelId="{475807CE-BB52-491F-8B73-A3A3345F84DA}" type="pres">
      <dgm:prSet presAssocID="{65972853-94E1-48F0-A96E-A85577048255}" presName="textA" presStyleLbl="revTx" presStyleIdx="2" presStyleCnt="5" custScaleX="123306" custLinFactX="21626" custLinFactY="19778" custLinFactNeighborX="100000" custLinFactNeighborY="100000">
        <dgm:presLayoutVars>
          <dgm:bulletEnabled val="1"/>
        </dgm:presLayoutVars>
      </dgm:prSet>
      <dgm:spPr/>
    </dgm:pt>
    <dgm:pt modelId="{7A86AADC-B8B2-45A8-9886-E9D5FD5B411A}" type="pres">
      <dgm:prSet presAssocID="{65972853-94E1-48F0-A96E-A85577048255}" presName="circleA" presStyleLbl="node1" presStyleIdx="2" presStyleCnt="5" custLinFactNeighborX="5540" custLinFactNeighborY="0"/>
      <dgm:spPr/>
    </dgm:pt>
    <dgm:pt modelId="{3DE0A086-D012-407C-AED2-8A20B926FDB7}" type="pres">
      <dgm:prSet presAssocID="{65972853-94E1-48F0-A96E-A85577048255}" presName="spaceA" presStyleCnt="0"/>
      <dgm:spPr/>
    </dgm:pt>
    <dgm:pt modelId="{CAB8149E-357E-4792-A233-4CCC99F625D1}" type="pres">
      <dgm:prSet presAssocID="{E82FE8C5-B91B-44AA-B792-55068665D2A3}" presName="space" presStyleCnt="0"/>
      <dgm:spPr/>
    </dgm:pt>
    <dgm:pt modelId="{FC4EF25C-42FB-4058-81DA-F64761892775}" type="pres">
      <dgm:prSet presAssocID="{7752DF10-89D0-4B4D-B045-05F6A73362F9}" presName="compositeB" presStyleCnt="0"/>
      <dgm:spPr/>
    </dgm:pt>
    <dgm:pt modelId="{8E52C67A-7C35-4957-A604-2654B1EB3A20}" type="pres">
      <dgm:prSet presAssocID="{7752DF10-89D0-4B4D-B045-05F6A73362F9}" presName="textB" presStyleLbl="revTx" presStyleIdx="3" presStyleCnt="5" custLinFactX="-18043" custLinFactY="-29801" custLinFactNeighborX="-100000" custLinFactNeighborY="-100000">
        <dgm:presLayoutVars>
          <dgm:bulletEnabled val="1"/>
        </dgm:presLayoutVars>
      </dgm:prSet>
      <dgm:spPr/>
    </dgm:pt>
    <dgm:pt modelId="{61A0D14A-DC74-405C-A7B6-9CD9CE91E064}" type="pres">
      <dgm:prSet presAssocID="{7752DF10-89D0-4B4D-B045-05F6A73362F9}" presName="circleB" presStyleLbl="node1" presStyleIdx="3" presStyleCnt="5"/>
      <dgm:spPr/>
    </dgm:pt>
    <dgm:pt modelId="{00D556FF-930D-4238-9C51-35384CD7AD45}" type="pres">
      <dgm:prSet presAssocID="{7752DF10-89D0-4B4D-B045-05F6A73362F9}" presName="spaceB" presStyleCnt="0"/>
      <dgm:spPr/>
    </dgm:pt>
    <dgm:pt modelId="{98383F3F-F2FC-478E-BBF8-E0A86DAB284E}" type="pres">
      <dgm:prSet presAssocID="{45AB0D26-47EC-4AC1-8577-A9E3CF93D51B}" presName="space" presStyleCnt="0"/>
      <dgm:spPr/>
    </dgm:pt>
    <dgm:pt modelId="{F1814EE0-0AC4-40E1-B642-0B3BF321A7C1}" type="pres">
      <dgm:prSet presAssocID="{F783B2C6-75B2-43D9-BDEB-FF7113F30A84}" presName="compositeA" presStyleCnt="0"/>
      <dgm:spPr/>
    </dgm:pt>
    <dgm:pt modelId="{1EFF9C97-29C3-4D53-9D9B-576E84ADBF25}" type="pres">
      <dgm:prSet presAssocID="{F783B2C6-75B2-43D9-BDEB-FF7113F30A84}" presName="textA" presStyleLbl="revTx" presStyleIdx="4" presStyleCnt="5">
        <dgm:presLayoutVars>
          <dgm:bulletEnabled val="1"/>
        </dgm:presLayoutVars>
      </dgm:prSet>
      <dgm:spPr/>
    </dgm:pt>
    <dgm:pt modelId="{42AD43F0-1919-41ED-A7D0-A9D040AA6602}" type="pres">
      <dgm:prSet presAssocID="{F783B2C6-75B2-43D9-BDEB-FF7113F30A84}" presName="circleA" presStyleLbl="node1" presStyleIdx="4" presStyleCnt="5"/>
      <dgm:spPr/>
    </dgm:pt>
    <dgm:pt modelId="{E7EB3881-8869-4AA5-BF5C-BEAA4C27193D}" type="pres">
      <dgm:prSet presAssocID="{F783B2C6-75B2-43D9-BDEB-FF7113F30A84}" presName="spaceA" presStyleCnt="0"/>
      <dgm:spPr/>
    </dgm:pt>
  </dgm:ptLst>
  <dgm:cxnLst>
    <dgm:cxn modelId="{4DBADF0A-F135-421B-BE9D-6C847AB2F496}" srcId="{E0968B74-5F3B-4ECC-BED2-7610E3E9E839}" destId="{7752DF10-89D0-4B4D-B045-05F6A73362F9}" srcOrd="3" destOrd="0" parTransId="{DF3551FD-3C3D-4ADC-B0F6-919D28915A2D}" sibTransId="{45AB0D26-47EC-4AC1-8577-A9E3CF93D51B}"/>
    <dgm:cxn modelId="{179B7B21-A9AB-458B-95F1-6878C6A9EF40}" srcId="{E0968B74-5F3B-4ECC-BED2-7610E3E9E839}" destId="{A4E56767-28F0-483B-9A4E-3B33DDB8519D}" srcOrd="0" destOrd="0" parTransId="{BE7D0921-70DB-4834-851F-BA929A6E3985}" sibTransId="{08E2E602-97C5-46DD-8E0E-57958D14B70E}"/>
    <dgm:cxn modelId="{0DE76024-F595-48A7-92F8-F232D943151B}" type="presOf" srcId="{E0968B74-5F3B-4ECC-BED2-7610E3E9E839}" destId="{E7F1D800-3EDD-44FC-944D-26C27030E9AF}" srcOrd="0" destOrd="0" presId="urn:microsoft.com/office/officeart/2005/8/layout/hProcess11"/>
    <dgm:cxn modelId="{071FE428-0A74-464D-A5E7-5179FE54FBAF}" srcId="{E0968B74-5F3B-4ECC-BED2-7610E3E9E839}" destId="{F783B2C6-75B2-43D9-BDEB-FF7113F30A84}" srcOrd="4" destOrd="0" parTransId="{16280865-8A4E-4E50-A972-8DC01034DC7B}" sibTransId="{7B08EA3C-34A1-46AE-8BC7-9EDF6F586EE5}"/>
    <dgm:cxn modelId="{E8A7FE3B-D674-464F-AFE4-5DD6A3AAA93C}" type="presOf" srcId="{F783B2C6-75B2-43D9-BDEB-FF7113F30A84}" destId="{1EFF9C97-29C3-4D53-9D9B-576E84ADBF25}" srcOrd="0" destOrd="0" presId="urn:microsoft.com/office/officeart/2005/8/layout/hProcess11"/>
    <dgm:cxn modelId="{2BC7F25E-9EA0-4D51-BA9B-3A6FCC6D57A0}" srcId="{E0968B74-5F3B-4ECC-BED2-7610E3E9E839}" destId="{65972853-94E1-48F0-A96E-A85577048255}" srcOrd="2" destOrd="0" parTransId="{8702D23C-0FD1-4B52-9499-D5EC631ECAD5}" sibTransId="{E82FE8C5-B91B-44AA-B792-55068665D2A3}"/>
    <dgm:cxn modelId="{E76C786F-CCA7-43B9-8CA3-AD4543EC0FF3}" type="presOf" srcId="{A4E56767-28F0-483B-9A4E-3B33DDB8519D}" destId="{98E43405-E834-49C5-AAA6-F23D86F5DB76}" srcOrd="0" destOrd="0" presId="urn:microsoft.com/office/officeart/2005/8/layout/hProcess11"/>
    <dgm:cxn modelId="{2729BA80-FBF7-4864-8967-31BE8B1E2FA5}" type="presOf" srcId="{7752DF10-89D0-4B4D-B045-05F6A73362F9}" destId="{8E52C67A-7C35-4957-A604-2654B1EB3A20}" srcOrd="0" destOrd="0" presId="urn:microsoft.com/office/officeart/2005/8/layout/hProcess11"/>
    <dgm:cxn modelId="{BEAF43CF-E6E1-4005-BDD2-DD3CB555EDF8}" type="presOf" srcId="{65972853-94E1-48F0-A96E-A85577048255}" destId="{475807CE-BB52-491F-8B73-A3A3345F84DA}" srcOrd="0" destOrd="0" presId="urn:microsoft.com/office/officeart/2005/8/layout/hProcess11"/>
    <dgm:cxn modelId="{871CD2DA-846B-4620-834D-60B384FEE0B2}" type="presOf" srcId="{50066B1B-77A9-4EB2-8091-913903BB0633}" destId="{400161EA-AA1C-4947-BB6E-AB2AF4741FDC}" srcOrd="0" destOrd="0" presId="urn:microsoft.com/office/officeart/2005/8/layout/hProcess11"/>
    <dgm:cxn modelId="{187B2AF4-13CB-46E7-8C78-398D66BC3810}" srcId="{E0968B74-5F3B-4ECC-BED2-7610E3E9E839}" destId="{50066B1B-77A9-4EB2-8091-913903BB0633}" srcOrd="1" destOrd="0" parTransId="{3A7074A2-A2C8-4921-8A9D-5F570AE4C46A}" sibTransId="{D36D1062-6827-45E8-ADFA-4C8440BE5D7F}"/>
    <dgm:cxn modelId="{55B37780-D120-409D-A6B1-D7C235D09728}" type="presParOf" srcId="{E7F1D800-3EDD-44FC-944D-26C27030E9AF}" destId="{03AC3C95-5F42-48DE-BDB4-EAF85DAAB39D}" srcOrd="0" destOrd="0" presId="urn:microsoft.com/office/officeart/2005/8/layout/hProcess11"/>
    <dgm:cxn modelId="{A9A6B45A-E20C-42F5-8434-E3EE1170A84B}" type="presParOf" srcId="{E7F1D800-3EDD-44FC-944D-26C27030E9AF}" destId="{35120B7D-8706-4654-8ED4-45385FC132FC}" srcOrd="1" destOrd="0" presId="urn:microsoft.com/office/officeart/2005/8/layout/hProcess11"/>
    <dgm:cxn modelId="{CEC14868-8A25-4941-ABDD-3AC5492B69A3}" type="presParOf" srcId="{35120B7D-8706-4654-8ED4-45385FC132FC}" destId="{C9318723-D273-4003-92B4-A4FA175C9C27}" srcOrd="0" destOrd="0" presId="urn:microsoft.com/office/officeart/2005/8/layout/hProcess11"/>
    <dgm:cxn modelId="{7E5D48A4-0193-4E61-A8AF-6577E9BFD843}" type="presParOf" srcId="{C9318723-D273-4003-92B4-A4FA175C9C27}" destId="{98E43405-E834-49C5-AAA6-F23D86F5DB76}" srcOrd="0" destOrd="0" presId="urn:microsoft.com/office/officeart/2005/8/layout/hProcess11"/>
    <dgm:cxn modelId="{2980C8A9-7DB9-47BD-AF8F-D8A94DA3B814}" type="presParOf" srcId="{C9318723-D273-4003-92B4-A4FA175C9C27}" destId="{0E063B18-E70C-4D6B-8752-C798DCD27DFE}" srcOrd="1" destOrd="0" presId="urn:microsoft.com/office/officeart/2005/8/layout/hProcess11"/>
    <dgm:cxn modelId="{139763EB-37E8-4127-9DC6-13801DBAE066}" type="presParOf" srcId="{C9318723-D273-4003-92B4-A4FA175C9C27}" destId="{F1C82C9A-7BF4-4176-AC4F-E864CAC32B7E}" srcOrd="2" destOrd="0" presId="urn:microsoft.com/office/officeart/2005/8/layout/hProcess11"/>
    <dgm:cxn modelId="{C3C964D1-86E8-45FF-96B0-C27727A826F6}" type="presParOf" srcId="{35120B7D-8706-4654-8ED4-45385FC132FC}" destId="{5C4A213E-D54E-4C4E-8C14-30C3363BE949}" srcOrd="1" destOrd="0" presId="urn:microsoft.com/office/officeart/2005/8/layout/hProcess11"/>
    <dgm:cxn modelId="{6F7A7E92-2FD6-45F7-928D-BB0591686AD0}" type="presParOf" srcId="{35120B7D-8706-4654-8ED4-45385FC132FC}" destId="{A92FAF51-9003-4850-BF97-55A6E116B1B0}" srcOrd="2" destOrd="0" presId="urn:microsoft.com/office/officeart/2005/8/layout/hProcess11"/>
    <dgm:cxn modelId="{D7734CB8-AB6A-43B7-A32C-3B3D292C16F4}" type="presParOf" srcId="{A92FAF51-9003-4850-BF97-55A6E116B1B0}" destId="{400161EA-AA1C-4947-BB6E-AB2AF4741FDC}" srcOrd="0" destOrd="0" presId="urn:microsoft.com/office/officeart/2005/8/layout/hProcess11"/>
    <dgm:cxn modelId="{81E1FB85-4EF9-4D0D-A175-93BFD669ABBD}" type="presParOf" srcId="{A92FAF51-9003-4850-BF97-55A6E116B1B0}" destId="{9206F89C-BA1D-42A9-A4DB-C08828A66350}" srcOrd="1" destOrd="0" presId="urn:microsoft.com/office/officeart/2005/8/layout/hProcess11"/>
    <dgm:cxn modelId="{8A45EF90-8553-4A1E-A2DE-B83F66C60AE2}" type="presParOf" srcId="{A92FAF51-9003-4850-BF97-55A6E116B1B0}" destId="{C9006107-EA05-43E4-8638-F4EB4ADF9BBB}" srcOrd="2" destOrd="0" presId="urn:microsoft.com/office/officeart/2005/8/layout/hProcess11"/>
    <dgm:cxn modelId="{DF5898E6-2D69-4685-AF1D-87E59C908EE3}" type="presParOf" srcId="{35120B7D-8706-4654-8ED4-45385FC132FC}" destId="{F510D35C-87E9-4D69-B179-936DAA77CECC}" srcOrd="3" destOrd="0" presId="urn:microsoft.com/office/officeart/2005/8/layout/hProcess11"/>
    <dgm:cxn modelId="{671F14FB-4D80-481E-B57A-6B0F60ED5BB8}" type="presParOf" srcId="{35120B7D-8706-4654-8ED4-45385FC132FC}" destId="{39CF8CD0-91F3-4AEA-A2C9-02C9639A5605}" srcOrd="4" destOrd="0" presId="urn:microsoft.com/office/officeart/2005/8/layout/hProcess11"/>
    <dgm:cxn modelId="{36E18FCB-3BB7-47BD-BD4C-FD3B80C641B5}" type="presParOf" srcId="{39CF8CD0-91F3-4AEA-A2C9-02C9639A5605}" destId="{475807CE-BB52-491F-8B73-A3A3345F84DA}" srcOrd="0" destOrd="0" presId="urn:microsoft.com/office/officeart/2005/8/layout/hProcess11"/>
    <dgm:cxn modelId="{2772C5C9-5C0B-407E-BB5E-E497CF4096E2}" type="presParOf" srcId="{39CF8CD0-91F3-4AEA-A2C9-02C9639A5605}" destId="{7A86AADC-B8B2-45A8-9886-E9D5FD5B411A}" srcOrd="1" destOrd="0" presId="urn:microsoft.com/office/officeart/2005/8/layout/hProcess11"/>
    <dgm:cxn modelId="{1E99031C-2B91-4473-AAD0-63C2DD353BC6}" type="presParOf" srcId="{39CF8CD0-91F3-4AEA-A2C9-02C9639A5605}" destId="{3DE0A086-D012-407C-AED2-8A20B926FDB7}" srcOrd="2" destOrd="0" presId="urn:microsoft.com/office/officeart/2005/8/layout/hProcess11"/>
    <dgm:cxn modelId="{08152332-13F7-4062-9DF3-DECF422BD585}" type="presParOf" srcId="{35120B7D-8706-4654-8ED4-45385FC132FC}" destId="{CAB8149E-357E-4792-A233-4CCC99F625D1}" srcOrd="5" destOrd="0" presId="urn:microsoft.com/office/officeart/2005/8/layout/hProcess11"/>
    <dgm:cxn modelId="{2886F44D-708A-4430-966C-DA5BB1286B6B}" type="presParOf" srcId="{35120B7D-8706-4654-8ED4-45385FC132FC}" destId="{FC4EF25C-42FB-4058-81DA-F64761892775}" srcOrd="6" destOrd="0" presId="urn:microsoft.com/office/officeart/2005/8/layout/hProcess11"/>
    <dgm:cxn modelId="{7A8D8ECC-820E-42EB-A6F2-988C8DF0BABD}" type="presParOf" srcId="{FC4EF25C-42FB-4058-81DA-F64761892775}" destId="{8E52C67A-7C35-4957-A604-2654B1EB3A20}" srcOrd="0" destOrd="0" presId="urn:microsoft.com/office/officeart/2005/8/layout/hProcess11"/>
    <dgm:cxn modelId="{5EE7FA7D-A792-4891-8891-059AD3BDDEC8}" type="presParOf" srcId="{FC4EF25C-42FB-4058-81DA-F64761892775}" destId="{61A0D14A-DC74-405C-A7B6-9CD9CE91E064}" srcOrd="1" destOrd="0" presId="urn:microsoft.com/office/officeart/2005/8/layout/hProcess11"/>
    <dgm:cxn modelId="{8CC209F1-95CF-4503-9B7A-5A6A52595C48}" type="presParOf" srcId="{FC4EF25C-42FB-4058-81DA-F64761892775}" destId="{00D556FF-930D-4238-9C51-35384CD7AD45}" srcOrd="2" destOrd="0" presId="urn:microsoft.com/office/officeart/2005/8/layout/hProcess11"/>
    <dgm:cxn modelId="{E592575F-1F8E-49F2-B781-0461C990FDA2}" type="presParOf" srcId="{35120B7D-8706-4654-8ED4-45385FC132FC}" destId="{98383F3F-F2FC-478E-BBF8-E0A86DAB284E}" srcOrd="7" destOrd="0" presId="urn:microsoft.com/office/officeart/2005/8/layout/hProcess11"/>
    <dgm:cxn modelId="{FD37C048-DFB1-466B-A1CC-A6A39C41BE77}" type="presParOf" srcId="{35120B7D-8706-4654-8ED4-45385FC132FC}" destId="{F1814EE0-0AC4-40E1-B642-0B3BF321A7C1}" srcOrd="8" destOrd="0" presId="urn:microsoft.com/office/officeart/2005/8/layout/hProcess11"/>
    <dgm:cxn modelId="{1D24D0DA-19A1-4D5A-AF72-72D1BBD63B61}" type="presParOf" srcId="{F1814EE0-0AC4-40E1-B642-0B3BF321A7C1}" destId="{1EFF9C97-29C3-4D53-9D9B-576E84ADBF25}" srcOrd="0" destOrd="0" presId="urn:microsoft.com/office/officeart/2005/8/layout/hProcess11"/>
    <dgm:cxn modelId="{31699625-0909-4578-B78D-F964A2DF2EF7}" type="presParOf" srcId="{F1814EE0-0AC4-40E1-B642-0B3BF321A7C1}" destId="{42AD43F0-1919-41ED-A7D0-A9D040AA6602}" srcOrd="1" destOrd="0" presId="urn:microsoft.com/office/officeart/2005/8/layout/hProcess11"/>
    <dgm:cxn modelId="{9C183FA0-1515-4B7F-B67A-8498F3CE827A}" type="presParOf" srcId="{F1814EE0-0AC4-40E1-B642-0B3BF321A7C1}" destId="{E7EB3881-8869-4AA5-BF5C-BEAA4C27193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9109C-0C60-4E9A-B930-CE9CE435CB72}">
      <dsp:nvSpPr>
        <dsp:cNvPr id="0" name=""/>
        <dsp:cNvSpPr/>
      </dsp:nvSpPr>
      <dsp:spPr>
        <a:xfrm>
          <a:off x="0" y="37615"/>
          <a:ext cx="7315251" cy="80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Technology happens – please be flexible and patient!</a:t>
          </a:r>
        </a:p>
      </dsp:txBody>
      <dsp:txXfrm>
        <a:off x="39295" y="76910"/>
        <a:ext cx="7236661" cy="726370"/>
      </dsp:txXfrm>
    </dsp:sp>
    <dsp:sp modelId="{EDEA8164-DD5B-4FD3-B4CD-69860A5A8512}">
      <dsp:nvSpPr>
        <dsp:cNvPr id="0" name=""/>
        <dsp:cNvSpPr/>
      </dsp:nvSpPr>
      <dsp:spPr>
        <a:xfrm>
          <a:off x="0" y="1001749"/>
          <a:ext cx="7315251" cy="80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Discussion/Q&amp;A at the end of the workshop. </a:t>
          </a:r>
        </a:p>
      </dsp:txBody>
      <dsp:txXfrm>
        <a:off x="39295" y="1041044"/>
        <a:ext cx="7236661" cy="726370"/>
      </dsp:txXfrm>
    </dsp:sp>
    <dsp:sp modelId="{724063C7-847E-4998-929D-1F434AD82D79}">
      <dsp:nvSpPr>
        <dsp:cNvPr id="0" name=""/>
        <dsp:cNvSpPr/>
      </dsp:nvSpPr>
      <dsp:spPr>
        <a:xfrm>
          <a:off x="0" y="1895215"/>
          <a:ext cx="7315251" cy="80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Please mute yourself when you are not speaking.</a:t>
          </a:r>
        </a:p>
      </dsp:txBody>
      <dsp:txXfrm>
        <a:off x="39295" y="1934510"/>
        <a:ext cx="7236661" cy="726370"/>
      </dsp:txXfrm>
    </dsp:sp>
    <dsp:sp modelId="{84B32A81-7F29-4563-8CA4-922915158C83}">
      <dsp:nvSpPr>
        <dsp:cNvPr id="0" name=""/>
        <dsp:cNvSpPr/>
      </dsp:nvSpPr>
      <dsp:spPr>
        <a:xfrm>
          <a:off x="0" y="2824015"/>
          <a:ext cx="7315251" cy="80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Use the chat feature if you have any questions or comments during the presentation.</a:t>
          </a:r>
        </a:p>
      </dsp:txBody>
      <dsp:txXfrm>
        <a:off x="39295" y="2863310"/>
        <a:ext cx="7236661" cy="726370"/>
      </dsp:txXfrm>
    </dsp:sp>
    <dsp:sp modelId="{E6E5B911-2C12-4B81-98DA-9F09504057F9}">
      <dsp:nvSpPr>
        <dsp:cNvPr id="0" name=""/>
        <dsp:cNvSpPr/>
      </dsp:nvSpPr>
      <dsp:spPr>
        <a:xfrm>
          <a:off x="0" y="3752815"/>
          <a:ext cx="7315251" cy="80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One person speaks at a time. Keep comments brief. You may turn on or keep your camera off when speaking.</a:t>
          </a:r>
        </a:p>
      </dsp:txBody>
      <dsp:txXfrm>
        <a:off x="39295" y="3792110"/>
        <a:ext cx="7236661" cy="726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8F58B-BD54-45D2-BC67-BB57E059BF15}">
      <dsp:nvSpPr>
        <dsp:cNvPr id="0" name=""/>
        <dsp:cNvSpPr/>
      </dsp:nvSpPr>
      <dsp:spPr>
        <a:xfrm>
          <a:off x="4535805" y="1626"/>
          <a:ext cx="6803707" cy="8804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u="none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Housing trends, conditions, and needs</a:t>
          </a:r>
          <a:endParaRPr lang="en-US" sz="2000" u="none" kern="1200" dirty="0"/>
        </a:p>
      </dsp:txBody>
      <dsp:txXfrm>
        <a:off x="4535805" y="111684"/>
        <a:ext cx="6473535" cy="660345"/>
      </dsp:txXfrm>
    </dsp:sp>
    <dsp:sp modelId="{0632C9A1-797F-4895-AA48-57723A29BE0A}">
      <dsp:nvSpPr>
        <dsp:cNvPr id="0" name=""/>
        <dsp:cNvSpPr/>
      </dsp:nvSpPr>
      <dsp:spPr>
        <a:xfrm>
          <a:off x="0" y="1626"/>
          <a:ext cx="4535805" cy="880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500" u="none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Housing Needs Assessment</a:t>
          </a:r>
          <a:endParaRPr lang="en-US" sz="2500" u="none" kern="1200" dirty="0"/>
        </a:p>
      </dsp:txBody>
      <dsp:txXfrm>
        <a:off x="42981" y="44607"/>
        <a:ext cx="4449843" cy="794498"/>
      </dsp:txXfrm>
    </dsp:sp>
    <dsp:sp modelId="{07CA993F-074C-47D2-AF42-AC41B78DCBD7}">
      <dsp:nvSpPr>
        <dsp:cNvPr id="0" name=""/>
        <dsp:cNvSpPr/>
      </dsp:nvSpPr>
      <dsp:spPr>
        <a:xfrm>
          <a:off x="4535805" y="970132"/>
          <a:ext cx="6803707" cy="8804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u="none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Review prior Housing Element policies and programs</a:t>
          </a:r>
          <a:endParaRPr lang="en-US" sz="2000" u="none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535805" y="1080190"/>
        <a:ext cx="6473535" cy="660345"/>
      </dsp:txXfrm>
    </dsp:sp>
    <dsp:sp modelId="{1CDEB077-140C-4B38-A24D-11AE6D2A3ADB}">
      <dsp:nvSpPr>
        <dsp:cNvPr id="0" name=""/>
        <dsp:cNvSpPr/>
      </dsp:nvSpPr>
      <dsp:spPr>
        <a:xfrm>
          <a:off x="0" y="970132"/>
          <a:ext cx="4535805" cy="880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u="none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Evaluation of Past Performance</a:t>
          </a:r>
          <a:endParaRPr lang="en-US" sz="2500" u="none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2981" y="1013113"/>
        <a:ext cx="4449843" cy="794498"/>
      </dsp:txXfrm>
    </dsp:sp>
    <dsp:sp modelId="{B8E3C1AB-E5F3-4B58-8ED2-BEB44C3D983F}">
      <dsp:nvSpPr>
        <dsp:cNvPr id="0" name=""/>
        <dsp:cNvSpPr/>
      </dsp:nvSpPr>
      <dsp:spPr>
        <a:xfrm>
          <a:off x="4535805" y="1938638"/>
          <a:ext cx="6803707" cy="8804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u="none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Available sites for all income levels based on the Regional Housing Needs Allocation (RHNA)</a:t>
          </a:r>
          <a:endParaRPr lang="en-US" sz="2000" u="none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535805" y="2048696"/>
        <a:ext cx="6473535" cy="660345"/>
      </dsp:txXfrm>
    </dsp:sp>
    <dsp:sp modelId="{CEB86B01-EF9F-4BDE-BC45-2B8149972288}">
      <dsp:nvSpPr>
        <dsp:cNvPr id="0" name=""/>
        <dsp:cNvSpPr/>
      </dsp:nvSpPr>
      <dsp:spPr>
        <a:xfrm>
          <a:off x="0" y="1938638"/>
          <a:ext cx="4535805" cy="880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u="none" kern="12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Housing Sites Inventory</a:t>
          </a:r>
          <a:endParaRPr lang="en-US" sz="2500" u="none" kern="120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2981" y="1981619"/>
        <a:ext cx="4449843" cy="794498"/>
      </dsp:txXfrm>
    </dsp:sp>
    <dsp:sp modelId="{9A406DF8-34D7-456C-9213-EA733B705D8F}">
      <dsp:nvSpPr>
        <dsp:cNvPr id="0" name=""/>
        <dsp:cNvSpPr/>
      </dsp:nvSpPr>
      <dsp:spPr>
        <a:xfrm>
          <a:off x="4535805" y="2907145"/>
          <a:ext cx="6803707" cy="8804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u="none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Analysis of barriers to housing development</a:t>
          </a:r>
          <a:endParaRPr lang="en-US" sz="2000" u="none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535805" y="3017203"/>
        <a:ext cx="6473535" cy="660345"/>
      </dsp:txXfrm>
    </dsp:sp>
    <dsp:sp modelId="{78AE0661-9EE0-4970-AA4A-07B47C0230AF}">
      <dsp:nvSpPr>
        <dsp:cNvPr id="0" name=""/>
        <dsp:cNvSpPr/>
      </dsp:nvSpPr>
      <dsp:spPr>
        <a:xfrm>
          <a:off x="0" y="2907145"/>
          <a:ext cx="4535805" cy="880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u="none" kern="12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Constraints Analysis</a:t>
          </a:r>
          <a:endParaRPr lang="en-US" sz="2500" u="none" kern="120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2981" y="2950126"/>
        <a:ext cx="4449843" cy="794498"/>
      </dsp:txXfrm>
    </dsp:sp>
    <dsp:sp modelId="{E76D739E-7D09-43F1-9333-80ADF8E34A7A}">
      <dsp:nvSpPr>
        <dsp:cNvPr id="0" name=""/>
        <dsp:cNvSpPr/>
      </dsp:nvSpPr>
      <dsp:spPr>
        <a:xfrm>
          <a:off x="4535805" y="3875651"/>
          <a:ext cx="6803707" cy="8804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u="none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Policies and actions to fulfill identified housing needs</a:t>
          </a:r>
          <a:endParaRPr lang="en-US" sz="2000" u="none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535805" y="3985709"/>
        <a:ext cx="6473535" cy="660345"/>
      </dsp:txXfrm>
    </dsp:sp>
    <dsp:sp modelId="{735C1682-D8FA-454C-9A18-4369CC249D01}">
      <dsp:nvSpPr>
        <dsp:cNvPr id="0" name=""/>
        <dsp:cNvSpPr/>
      </dsp:nvSpPr>
      <dsp:spPr>
        <a:xfrm>
          <a:off x="0" y="3875651"/>
          <a:ext cx="4535805" cy="880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u="none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Policies and Actions</a:t>
          </a:r>
          <a:endParaRPr lang="en-US" sz="2500" u="none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2981" y="3918632"/>
        <a:ext cx="4449843" cy="7944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A993F-074C-47D2-AF42-AC41B78DCBD7}">
      <dsp:nvSpPr>
        <dsp:cNvPr id="0" name=""/>
        <dsp:cNvSpPr/>
      </dsp:nvSpPr>
      <dsp:spPr>
        <a:xfrm>
          <a:off x="2804169" y="1393"/>
          <a:ext cx="5586773" cy="11058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31% to 50% AMI ($24,480 to $40,800 per year)</a:t>
          </a:r>
          <a:endParaRPr lang="en-US" sz="2400" u="none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804169" y="139618"/>
        <a:ext cx="5172097" cy="829352"/>
      </dsp:txXfrm>
    </dsp:sp>
    <dsp:sp modelId="{1CDEB077-140C-4B38-A24D-11AE6D2A3ADB}">
      <dsp:nvSpPr>
        <dsp:cNvPr id="0" name=""/>
        <dsp:cNvSpPr/>
      </dsp:nvSpPr>
      <dsp:spPr>
        <a:xfrm>
          <a:off x="920346" y="1393"/>
          <a:ext cx="1883822" cy="11058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u="none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Very Low Income</a:t>
          </a:r>
          <a:endParaRPr lang="en-US" sz="2800" u="none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974327" y="55374"/>
        <a:ext cx="1775860" cy="997840"/>
      </dsp:txXfrm>
    </dsp:sp>
    <dsp:sp modelId="{B8E3C1AB-E5F3-4B58-8ED2-BEB44C3D983F}">
      <dsp:nvSpPr>
        <dsp:cNvPr id="0" name=""/>
        <dsp:cNvSpPr/>
      </dsp:nvSpPr>
      <dsp:spPr>
        <a:xfrm>
          <a:off x="2849254" y="1217776"/>
          <a:ext cx="5586773" cy="11058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51% to 80% AMI ($40,800to $65,280 per year)</a:t>
          </a:r>
          <a:endParaRPr lang="en-US" sz="2400" u="none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849254" y="1356001"/>
        <a:ext cx="5172097" cy="829352"/>
      </dsp:txXfrm>
    </dsp:sp>
    <dsp:sp modelId="{CEB86B01-EF9F-4BDE-BC45-2B8149972288}">
      <dsp:nvSpPr>
        <dsp:cNvPr id="0" name=""/>
        <dsp:cNvSpPr/>
      </dsp:nvSpPr>
      <dsp:spPr>
        <a:xfrm>
          <a:off x="875261" y="1217776"/>
          <a:ext cx="1973993" cy="11058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u="none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Low Income</a:t>
          </a:r>
        </a:p>
      </dsp:txBody>
      <dsp:txXfrm>
        <a:off x="929242" y="1271757"/>
        <a:ext cx="1866031" cy="997840"/>
      </dsp:txXfrm>
    </dsp:sp>
    <dsp:sp modelId="{9A406DF8-34D7-456C-9213-EA733B705D8F}">
      <dsp:nvSpPr>
        <dsp:cNvPr id="0" name=""/>
        <dsp:cNvSpPr/>
      </dsp:nvSpPr>
      <dsp:spPr>
        <a:xfrm>
          <a:off x="2870484" y="2434159"/>
          <a:ext cx="5586773" cy="11058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80% to 120% AMI ($65,280 to $97,920 per year)</a:t>
          </a:r>
          <a:endParaRPr lang="en-US" sz="2400" u="none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870484" y="2572384"/>
        <a:ext cx="5172097" cy="829352"/>
      </dsp:txXfrm>
    </dsp:sp>
    <dsp:sp modelId="{78AE0661-9EE0-4970-AA4A-07B47C0230AF}">
      <dsp:nvSpPr>
        <dsp:cNvPr id="0" name=""/>
        <dsp:cNvSpPr/>
      </dsp:nvSpPr>
      <dsp:spPr>
        <a:xfrm>
          <a:off x="816767" y="2449927"/>
          <a:ext cx="1987401" cy="11058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u="none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Moderate Income</a:t>
          </a:r>
          <a:endParaRPr lang="en-US" sz="2800" u="none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870748" y="2503908"/>
        <a:ext cx="1879439" cy="997840"/>
      </dsp:txXfrm>
    </dsp:sp>
    <dsp:sp modelId="{9A4F854D-49D0-43EC-A656-BBCFCCB404FF}">
      <dsp:nvSpPr>
        <dsp:cNvPr id="0" name=""/>
        <dsp:cNvSpPr/>
      </dsp:nvSpPr>
      <dsp:spPr>
        <a:xfrm>
          <a:off x="2817111" y="3650541"/>
          <a:ext cx="5586773" cy="11058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/>
            <a:t>Over 120% AMI (Over $97,920 per year)</a:t>
          </a:r>
          <a:endParaRPr lang="en-US" sz="2400" u="none" kern="1200" dirty="0"/>
        </a:p>
      </dsp:txBody>
      <dsp:txXfrm>
        <a:off x="2817111" y="3788766"/>
        <a:ext cx="5172097" cy="829352"/>
      </dsp:txXfrm>
    </dsp:sp>
    <dsp:sp modelId="{16293AD5-AF7D-4229-8917-07848BFB36C9}">
      <dsp:nvSpPr>
        <dsp:cNvPr id="0" name=""/>
        <dsp:cNvSpPr/>
      </dsp:nvSpPr>
      <dsp:spPr>
        <a:xfrm>
          <a:off x="907403" y="3650541"/>
          <a:ext cx="1909708" cy="11058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800" u="none" kern="1200" dirty="0"/>
            <a:t>Above Moderate</a:t>
          </a:r>
        </a:p>
      </dsp:txBody>
      <dsp:txXfrm>
        <a:off x="961384" y="3704522"/>
        <a:ext cx="1801746" cy="9978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9109C-0C60-4E9A-B930-CE9CE435CB72}">
      <dsp:nvSpPr>
        <dsp:cNvPr id="0" name=""/>
        <dsp:cNvSpPr/>
      </dsp:nvSpPr>
      <dsp:spPr>
        <a:xfrm>
          <a:off x="0" y="6829"/>
          <a:ext cx="8993771" cy="82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1. Existing housing projects under review</a:t>
          </a:r>
        </a:p>
      </dsp:txBody>
      <dsp:txXfrm>
        <a:off x="40209" y="47038"/>
        <a:ext cx="8913353" cy="743262"/>
      </dsp:txXfrm>
    </dsp:sp>
    <dsp:sp modelId="{EDEA8164-DD5B-4FD3-B4CD-69860A5A8512}">
      <dsp:nvSpPr>
        <dsp:cNvPr id="0" name=""/>
        <dsp:cNvSpPr/>
      </dsp:nvSpPr>
      <dsp:spPr>
        <a:xfrm>
          <a:off x="0" y="957229"/>
          <a:ext cx="8993771" cy="82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2. Accessory Dwelling Unit trends</a:t>
          </a:r>
        </a:p>
      </dsp:txBody>
      <dsp:txXfrm>
        <a:off x="40209" y="997438"/>
        <a:ext cx="8913353" cy="743262"/>
      </dsp:txXfrm>
    </dsp:sp>
    <dsp:sp modelId="{724063C7-847E-4998-929D-1F434AD82D79}">
      <dsp:nvSpPr>
        <dsp:cNvPr id="0" name=""/>
        <dsp:cNvSpPr/>
      </dsp:nvSpPr>
      <dsp:spPr>
        <a:xfrm>
          <a:off x="0" y="1907629"/>
          <a:ext cx="8993771" cy="82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3. Identify vacant and underutilized land that allows housing</a:t>
          </a:r>
        </a:p>
      </dsp:txBody>
      <dsp:txXfrm>
        <a:off x="40209" y="1947838"/>
        <a:ext cx="8913353" cy="743262"/>
      </dsp:txXfrm>
    </dsp:sp>
    <dsp:sp modelId="{84B32A81-7F29-4563-8CA4-922915158C83}">
      <dsp:nvSpPr>
        <dsp:cNvPr id="0" name=""/>
        <dsp:cNvSpPr/>
      </dsp:nvSpPr>
      <dsp:spPr>
        <a:xfrm>
          <a:off x="0" y="2858029"/>
          <a:ext cx="8993771" cy="82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4. If needed, rezone areas for housing </a:t>
          </a:r>
        </a:p>
      </dsp:txBody>
      <dsp:txXfrm>
        <a:off x="40209" y="2898238"/>
        <a:ext cx="8913353" cy="743262"/>
      </dsp:txXfrm>
    </dsp:sp>
    <dsp:sp modelId="{E6E5B911-2C12-4B81-98DA-9F09504057F9}">
      <dsp:nvSpPr>
        <dsp:cNvPr id="0" name=""/>
        <dsp:cNvSpPr/>
      </dsp:nvSpPr>
      <dsp:spPr>
        <a:xfrm>
          <a:off x="0" y="3808429"/>
          <a:ext cx="8993771" cy="82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5. Implement policies/programs to overcome constraints to housing development and implement new State laws</a:t>
          </a:r>
        </a:p>
      </dsp:txBody>
      <dsp:txXfrm>
        <a:off x="40209" y="3848638"/>
        <a:ext cx="8913353" cy="7432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2F47F-3D52-4B7D-B783-26D1C25F3FE1}">
      <dsp:nvSpPr>
        <dsp:cNvPr id="0" name=""/>
        <dsp:cNvSpPr/>
      </dsp:nvSpPr>
      <dsp:spPr>
        <a:xfrm>
          <a:off x="0" y="152705"/>
          <a:ext cx="11598932" cy="1208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What are the top housing challenges in Marina?</a:t>
          </a:r>
        </a:p>
      </dsp:txBody>
      <dsp:txXfrm>
        <a:off x="58982" y="211687"/>
        <a:ext cx="11480968" cy="1090280"/>
      </dsp:txXfrm>
    </dsp:sp>
    <dsp:sp modelId="{88DF220C-124D-475C-83E9-BC13EBDDD796}">
      <dsp:nvSpPr>
        <dsp:cNvPr id="0" name=""/>
        <dsp:cNvSpPr/>
      </dsp:nvSpPr>
      <dsp:spPr>
        <a:xfrm>
          <a:off x="0" y="1450229"/>
          <a:ext cx="11598932" cy="1208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What groups are most impacted by housing challenges and what types of housing would be most appropriate to serve them?</a:t>
          </a:r>
        </a:p>
      </dsp:txBody>
      <dsp:txXfrm>
        <a:off x="58982" y="1509211"/>
        <a:ext cx="11480968" cy="1090280"/>
      </dsp:txXfrm>
    </dsp:sp>
    <dsp:sp modelId="{39701B2E-A2BC-4479-ACA6-E2967E27A5C1}">
      <dsp:nvSpPr>
        <dsp:cNvPr id="0" name=""/>
        <dsp:cNvSpPr/>
      </dsp:nvSpPr>
      <dsp:spPr>
        <a:xfrm>
          <a:off x="0" y="2747754"/>
          <a:ext cx="11598932" cy="1208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What kinds of tools and strategies would you like for Marina to consider and use to improve housing in the city?</a:t>
          </a:r>
        </a:p>
      </dsp:txBody>
      <dsp:txXfrm>
        <a:off x="58982" y="2806736"/>
        <a:ext cx="11480968" cy="10902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C3C95-5F42-48DE-BDB4-EAF85DAAB39D}">
      <dsp:nvSpPr>
        <dsp:cNvPr id="0" name=""/>
        <dsp:cNvSpPr/>
      </dsp:nvSpPr>
      <dsp:spPr>
        <a:xfrm>
          <a:off x="0" y="1470193"/>
          <a:ext cx="11353800" cy="1960257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43405-E834-49C5-AAA6-F23D86F5DB76}">
      <dsp:nvSpPr>
        <dsp:cNvPr id="0" name=""/>
        <dsp:cNvSpPr/>
      </dsp:nvSpPr>
      <dsp:spPr>
        <a:xfrm>
          <a:off x="3211" y="30692"/>
          <a:ext cx="2106563" cy="1837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Planning Commission Study Session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November 10, 2022</a:t>
          </a:r>
        </a:p>
      </dsp:txBody>
      <dsp:txXfrm>
        <a:off x="3211" y="30692"/>
        <a:ext cx="2106563" cy="1837487"/>
      </dsp:txXfrm>
    </dsp:sp>
    <dsp:sp modelId="{0E063B18-E70C-4D6B-8752-C798DCD27DFE}">
      <dsp:nvSpPr>
        <dsp:cNvPr id="0" name=""/>
        <dsp:cNvSpPr/>
      </dsp:nvSpPr>
      <dsp:spPr>
        <a:xfrm>
          <a:off x="811460" y="2174597"/>
          <a:ext cx="490064" cy="49006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0161EA-AA1C-4947-BB6E-AB2AF4741FDC}">
      <dsp:nvSpPr>
        <dsp:cNvPr id="0" name=""/>
        <dsp:cNvSpPr/>
      </dsp:nvSpPr>
      <dsp:spPr>
        <a:xfrm>
          <a:off x="2267121" y="2940386"/>
          <a:ext cx="2247272" cy="1960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Community Workshop 2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Site Inventory and Fair Housing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February/March 2023</a:t>
          </a:r>
        </a:p>
      </dsp:txBody>
      <dsp:txXfrm>
        <a:off x="2267121" y="2940386"/>
        <a:ext cx="2247272" cy="1960257"/>
      </dsp:txXfrm>
    </dsp:sp>
    <dsp:sp modelId="{9206F89C-BA1D-42A9-A4DB-C08828A66350}">
      <dsp:nvSpPr>
        <dsp:cNvPr id="0" name=""/>
        <dsp:cNvSpPr/>
      </dsp:nvSpPr>
      <dsp:spPr>
        <a:xfrm>
          <a:off x="3073698" y="2205290"/>
          <a:ext cx="490064" cy="490064"/>
        </a:xfrm>
        <a:prstGeom prst="ellipse">
          <a:avLst/>
        </a:prstGeom>
        <a:solidFill>
          <a:schemeClr val="accent3">
            <a:hueOff val="-468380"/>
            <a:satOff val="-6727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807CE-BB52-491F-8B73-A3A3345F84DA}">
      <dsp:nvSpPr>
        <dsp:cNvPr id="0" name=""/>
        <dsp:cNvSpPr/>
      </dsp:nvSpPr>
      <dsp:spPr>
        <a:xfrm>
          <a:off x="6603108" y="2347957"/>
          <a:ext cx="2104089" cy="1960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500"/>
            </a:spcAft>
            <a:buNone/>
          </a:pPr>
          <a:r>
            <a:rPr lang="en-US" sz="1800" kern="1200" dirty="0"/>
            <a:t>Draft Housing Element for Public Review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500"/>
            </a:spcAft>
            <a:buNone/>
          </a:pPr>
          <a:r>
            <a:rPr lang="en-US" sz="1400" b="1" kern="1200" dirty="0"/>
            <a:t>March/April 2023</a:t>
          </a:r>
        </a:p>
      </dsp:txBody>
      <dsp:txXfrm>
        <a:off x="6603108" y="2347957"/>
        <a:ext cx="2104089" cy="1960257"/>
      </dsp:txXfrm>
    </dsp:sp>
    <dsp:sp modelId="{7A86AADC-B8B2-45A8-9886-E9D5FD5B411A}">
      <dsp:nvSpPr>
        <dsp:cNvPr id="0" name=""/>
        <dsp:cNvSpPr/>
      </dsp:nvSpPr>
      <dsp:spPr>
        <a:xfrm>
          <a:off x="5361849" y="2205290"/>
          <a:ext cx="490064" cy="490064"/>
        </a:xfrm>
        <a:prstGeom prst="ellipse">
          <a:avLst/>
        </a:prstGeom>
        <a:solidFill>
          <a:schemeClr val="accent3">
            <a:hueOff val="-936760"/>
            <a:satOff val="-13453"/>
            <a:lumOff val="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2C67A-7C35-4957-A604-2654B1EB3A20}">
      <dsp:nvSpPr>
        <dsp:cNvPr id="0" name=""/>
        <dsp:cNvSpPr/>
      </dsp:nvSpPr>
      <dsp:spPr>
        <a:xfrm>
          <a:off x="4702814" y="395952"/>
          <a:ext cx="1706396" cy="1960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Public Hearings on Draft Housing Element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April/May 2023</a:t>
          </a:r>
        </a:p>
      </dsp:txBody>
      <dsp:txXfrm>
        <a:off x="4702814" y="395952"/>
        <a:ext cx="1706396" cy="1960257"/>
      </dsp:txXfrm>
    </dsp:sp>
    <dsp:sp modelId="{61A0D14A-DC74-405C-A7B6-9CD9CE91E064}">
      <dsp:nvSpPr>
        <dsp:cNvPr id="0" name=""/>
        <dsp:cNvSpPr/>
      </dsp:nvSpPr>
      <dsp:spPr>
        <a:xfrm>
          <a:off x="7325261" y="2205290"/>
          <a:ext cx="490064" cy="490064"/>
        </a:xfrm>
        <a:prstGeom prst="ellipse">
          <a:avLst/>
        </a:prstGeom>
        <a:solidFill>
          <a:schemeClr val="accent3">
            <a:hueOff val="-1405140"/>
            <a:satOff val="-20180"/>
            <a:lumOff val="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F9C97-29C3-4D53-9D9B-576E84ADBF25}">
      <dsp:nvSpPr>
        <dsp:cNvPr id="0" name=""/>
        <dsp:cNvSpPr/>
      </dsp:nvSpPr>
      <dsp:spPr>
        <a:xfrm>
          <a:off x="8508812" y="0"/>
          <a:ext cx="1706396" cy="1960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Housing Element to State HCD for review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June 2023</a:t>
          </a:r>
        </a:p>
      </dsp:txBody>
      <dsp:txXfrm>
        <a:off x="8508812" y="0"/>
        <a:ext cx="1706396" cy="1960257"/>
      </dsp:txXfrm>
    </dsp:sp>
    <dsp:sp modelId="{42AD43F0-1919-41ED-A7D0-A9D040AA6602}">
      <dsp:nvSpPr>
        <dsp:cNvPr id="0" name=""/>
        <dsp:cNvSpPr/>
      </dsp:nvSpPr>
      <dsp:spPr>
        <a:xfrm>
          <a:off x="9116978" y="2205290"/>
          <a:ext cx="490064" cy="490064"/>
        </a:xfrm>
        <a:prstGeom prst="ellipse">
          <a:avLst/>
        </a:prstGeom>
        <a:solidFill>
          <a:schemeClr val="accent3">
            <a:hueOff val="-1873520"/>
            <a:satOff val="-26906"/>
            <a:lumOff val="6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11/8/2022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18839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1648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7397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7918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950543-7049-4018-97D0-55E5596977E8}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779" y="3987291"/>
            <a:ext cx="4610539" cy="9994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E78408E-3B09-43DB-B946-C93DF57689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 tIns="914400"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28EF5BA-1FE0-4400-9F92-2C112CCDAB24}"/>
              </a:ext>
            </a:extLst>
          </p:cNvPr>
          <p:cNvSpPr txBox="1">
            <a:spLocks/>
          </p:cNvSpPr>
          <p:nvPr userDrawn="1"/>
        </p:nvSpPr>
        <p:spPr>
          <a:xfrm>
            <a:off x="494853" y="6289705"/>
            <a:ext cx="4666808" cy="1136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b="0" dirty="0">
              <a:solidFill>
                <a:schemeClr val="tx1">
                  <a:lumMod val="85000"/>
                  <a:lumOff val="15000"/>
                </a:schemeClr>
              </a:solidFill>
              <a:latin typeface="Barlow SemiBold" panose="00000700000000000000" pitchFamily="2" charset="0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D127DBE-2BBD-4C14-9F4F-422AE0E133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675" y="2356715"/>
            <a:ext cx="4586288" cy="1038225"/>
          </a:xfr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AAD24258-26CA-4CC0-8594-CF89B85715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79" y="1387795"/>
            <a:ext cx="681037" cy="68103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489FA8-6120-459A-B7FA-605D35BA580B}"/>
              </a:ext>
            </a:extLst>
          </p:cNvPr>
          <p:cNvCxnSpPr/>
          <p:nvPr userDrawn="1"/>
        </p:nvCxnSpPr>
        <p:spPr>
          <a:xfrm>
            <a:off x="574779" y="3768807"/>
            <a:ext cx="458688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61872"/>
            <a:ext cx="11340000" cy="475812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A6F137-5592-4719-B358-2A9321B1C38B}"/>
              </a:ext>
            </a:extLst>
          </p:cNvPr>
          <p:cNvSpPr/>
          <p:nvPr userDrawn="1"/>
        </p:nvSpPr>
        <p:spPr>
          <a:xfrm>
            <a:off x="432000" y="432000"/>
            <a:ext cx="84835" cy="695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756E4-0E93-4ABF-8324-ADD0B20DB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95292-84BA-4DC3-8112-D707BE2964F7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5DF4F-B80D-4993-920A-0E9277FB4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Rincon Consultants, Inc.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E38F0-5866-4FD2-A8AC-B11163EDB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0C0C-5B80-4E31-A459-5CE54BAFE7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Click to edit page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288DC2-3F42-4428-976F-12A01EDDCF71}"/>
              </a:ext>
            </a:extLst>
          </p:cNvPr>
          <p:cNvSpPr/>
          <p:nvPr userDrawn="1"/>
        </p:nvSpPr>
        <p:spPr>
          <a:xfrm>
            <a:off x="432000" y="432000"/>
            <a:ext cx="84835" cy="695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55FFD-2F55-4A43-8050-0FF8F589E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95292-84BA-4DC3-8112-D707BE2964F7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A9857-E06C-4026-9C45-EA987B626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Rincon Consultants, Inc.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9F1E34-F2EC-47FD-BA49-E88B2CA5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0C0C-5B80-4E31-A459-5CE54BAFE7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361872"/>
            <a:ext cx="5472000" cy="475812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150A03-DB2C-4750-B1AC-5ADFB3062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048933-130F-4EB2-BCAB-6B5E32460FCF}"/>
              </a:ext>
            </a:extLst>
          </p:cNvPr>
          <p:cNvSpPr/>
          <p:nvPr userDrawn="1"/>
        </p:nvSpPr>
        <p:spPr>
          <a:xfrm>
            <a:off x="432000" y="432000"/>
            <a:ext cx="84835" cy="695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B0E06C5-6595-4713-9B55-27F31257E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361873"/>
            <a:ext cx="5599799" cy="475812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20C77F-44E6-4200-9BEA-680E2DE15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95292-84BA-4DC3-8112-D707BE2964F7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05C46E-FC58-4281-9B75-E8B5179BF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Rincon Consultants, Inc.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8C121-356A-42BF-9052-B242903A9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0C0C-5B80-4E31-A459-5CE54BAFE7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344711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921682"/>
            <a:ext cx="5472000" cy="419831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EC6BDA-4EF2-4001-BA40-F8286207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99E603-2E51-4A76-B2DA-73C43D7475AA}"/>
              </a:ext>
            </a:extLst>
          </p:cNvPr>
          <p:cNvSpPr/>
          <p:nvPr userDrawn="1"/>
        </p:nvSpPr>
        <p:spPr>
          <a:xfrm>
            <a:off x="432000" y="432000"/>
            <a:ext cx="84835" cy="695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AC0AC83-4BF5-452E-9148-988027C749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8002" y="1344711"/>
            <a:ext cx="5483996" cy="360000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400" b="1"/>
            </a:lvl1pPr>
          </a:lstStyle>
          <a:p>
            <a:pPr marL="266700" lvl="0" indent="-266700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0B75294-97C0-4F49-A2A0-761663E8A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8002" y="1921683"/>
            <a:ext cx="5483996" cy="419831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F59A12-FDBE-4490-A328-63FE8E8BB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95292-84BA-4DC3-8112-D707BE2964F7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8FDED-6437-4189-A3E3-46356D904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Rincon Consultants, Inc.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973A37-D931-4BA1-BFDD-8F4B0A1DC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0C0C-5B80-4E31-A459-5CE54BAFE7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E734E-6456-4316-B267-A701B9EC8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95292-84BA-4DC3-8112-D707BE2964F7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76A6C-3ACD-4DF1-9612-94C4DD8D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Rincon Consultants, Inc.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6B692-BBAF-4BB1-AE13-C87E73E99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0C0C-5B80-4E31-A459-5CE54BAFE7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55FF46B-ED3C-4CC0-A7C0-A6AB427129D3}"/>
              </a:ext>
            </a:extLst>
          </p:cNvPr>
          <p:cNvSpPr/>
          <p:nvPr userDrawn="1"/>
        </p:nvSpPr>
        <p:spPr>
          <a:xfrm>
            <a:off x="8824511" y="0"/>
            <a:ext cx="3457800" cy="6858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6AC7B6-CDA5-4A4F-AD50-E3C16C6A0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432000"/>
            <a:ext cx="5387166" cy="695740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F27CC2-C21A-430D-B705-FB9C912CA32A}"/>
              </a:ext>
            </a:extLst>
          </p:cNvPr>
          <p:cNvSpPr/>
          <p:nvPr userDrawn="1"/>
        </p:nvSpPr>
        <p:spPr>
          <a:xfrm>
            <a:off x="432000" y="432000"/>
            <a:ext cx="84835" cy="695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E0033C9-5861-4239-BD0E-9A6A58D38E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260000"/>
            <a:ext cx="5472001" cy="252000"/>
          </a:xfrm>
        </p:spPr>
        <p:txBody>
          <a:bodyPr/>
          <a:lstStyle>
            <a:lvl1pPr marL="0" indent="0">
              <a:buNone/>
              <a:defRPr sz="2400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0AF311E0-4A48-4B11-9EF4-FE609DCC81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flipH="1">
            <a:off x="6096000" y="372991"/>
            <a:ext cx="5824167" cy="6112019"/>
          </a:xfrm>
        </p:spPr>
        <p:txBody>
          <a:bodyPr tIns="914400"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FAFEFF0-B340-437C-B999-9EF70DAD3E07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426000" y="1669764"/>
            <a:ext cx="5472001" cy="446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6EA491-10B8-472D-B710-760FA904B6F8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Rincon Consultants,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55FF46B-ED3C-4CC0-A7C0-A6AB427129D3}"/>
              </a:ext>
            </a:extLst>
          </p:cNvPr>
          <p:cNvSpPr/>
          <p:nvPr userDrawn="1"/>
        </p:nvSpPr>
        <p:spPr>
          <a:xfrm>
            <a:off x="6096000" y="3429000"/>
            <a:ext cx="6186311" cy="3429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6AC7B6-CDA5-4A4F-AD50-E3C16C6A0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3000" y="3885320"/>
            <a:ext cx="5387166" cy="695740"/>
          </a:xfrm>
        </p:spPr>
        <p:txBody>
          <a:bodyPr/>
          <a:lstStyle>
            <a:lvl1pPr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F27CC2-C21A-430D-B705-FB9C912CA32A}"/>
              </a:ext>
            </a:extLst>
          </p:cNvPr>
          <p:cNvSpPr/>
          <p:nvPr userDrawn="1"/>
        </p:nvSpPr>
        <p:spPr>
          <a:xfrm>
            <a:off x="6448165" y="3885320"/>
            <a:ext cx="84835" cy="695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0AF311E0-4A48-4B11-9EF4-FE609DCC81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flipH="1">
            <a:off x="6095999" y="372991"/>
            <a:ext cx="5824167" cy="3056009"/>
          </a:xfrm>
        </p:spPr>
        <p:txBody>
          <a:bodyPr tIns="914400"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FAFEFF0-B340-437C-B999-9EF70DAD3E07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426000" y="372991"/>
            <a:ext cx="5472001" cy="57607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6EA491-10B8-472D-B710-760FA904B6F8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Rincon Consultants, Inc.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E08A90-CFDF-4A1C-A752-1875092DD802}"/>
              </a:ext>
            </a:extLst>
          </p:cNvPr>
          <p:cNvSpPr>
            <a:spLocks noGrp="1"/>
          </p:cNvSpPr>
          <p:nvPr>
            <p:ph idx="36"/>
          </p:nvPr>
        </p:nvSpPr>
        <p:spPr>
          <a:xfrm>
            <a:off x="6533000" y="4837738"/>
            <a:ext cx="5387166" cy="12960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3739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496D04E-F91E-4873-9C0B-6FCBB99249C5}"/>
              </a:ext>
            </a:extLst>
          </p:cNvPr>
          <p:cNvSpPr/>
          <p:nvPr userDrawn="1"/>
        </p:nvSpPr>
        <p:spPr>
          <a:xfrm>
            <a:off x="-9710" y="616"/>
            <a:ext cx="12192000" cy="15968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6490" y="3793273"/>
            <a:ext cx="5472000" cy="237617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6AC7B6-CDA5-4A4F-AD50-E3C16C6A0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1325" y="2569273"/>
            <a:ext cx="5387166" cy="695740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E0033C9-5861-4239-BD0E-9A6A58D38E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86290" y="3397273"/>
            <a:ext cx="5472001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F27CC2-C21A-430D-B705-FB9C912CA32A}"/>
              </a:ext>
            </a:extLst>
          </p:cNvPr>
          <p:cNvSpPr/>
          <p:nvPr userDrawn="1"/>
        </p:nvSpPr>
        <p:spPr>
          <a:xfrm>
            <a:off x="6086490" y="2569273"/>
            <a:ext cx="84835" cy="695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445A7955-347A-41BD-A95B-46070A2817C4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 flipH="1">
            <a:off x="633505" y="3429000"/>
            <a:ext cx="4786793" cy="2740446"/>
          </a:xfrm>
        </p:spPr>
        <p:txBody>
          <a:bodyPr tIns="914400"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7EE7F61A-B2C4-468B-9DE2-2B58D2A3FB38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 flipH="1">
            <a:off x="633505" y="688554"/>
            <a:ext cx="2517319" cy="2576459"/>
          </a:xfrm>
        </p:spPr>
        <p:txBody>
          <a:bodyPr tIns="914400"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1B3BCD5C-B978-4A68-A0DA-A520640F92EE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 flipH="1">
            <a:off x="3235659" y="688553"/>
            <a:ext cx="2184640" cy="2576459"/>
          </a:xfrm>
        </p:spPr>
        <p:txBody>
          <a:bodyPr tIns="914400"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23F210-A00B-467D-AC10-8BA61DEBBAED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BAE95292-84BA-4DC3-8112-D707BE2964F7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E1289E-9DB4-40A5-A3F9-304BCBE2D801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Rincon Consultants, Inc.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C2F9A-034F-44EC-AF7D-8AF57E4DBAA5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79D60C0C-5B80-4E31-A459-5CE54BAFE7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602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656000"/>
            <a:ext cx="3600000" cy="4464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656000"/>
            <a:ext cx="3600450" cy="4464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656000"/>
            <a:ext cx="3600450" cy="4464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F2CFF35-351B-467F-BD62-64A826D39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649594-5188-4CA5-B404-7257EDBE7950}"/>
              </a:ext>
            </a:extLst>
          </p:cNvPr>
          <p:cNvSpPr/>
          <p:nvPr userDrawn="1"/>
        </p:nvSpPr>
        <p:spPr>
          <a:xfrm>
            <a:off x="432000" y="432000"/>
            <a:ext cx="84835" cy="695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72D4787-1516-4E1F-98A6-5C9701F633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260000"/>
            <a:ext cx="11339513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0C848F-B09C-48AD-934E-6E8D78F5A906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fld id="{BAE95292-84BA-4DC3-8112-D707BE2964F7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93E0E-61D9-41F0-AD6D-FAA01BB53774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Rincon Consultants, Inc.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49B5E31-211F-441E-9838-706CAA1276EF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79D60C0C-5B80-4E31-A459-5CE54BAFE7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loy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5313" y="4331198"/>
            <a:ext cx="1817688" cy="365125"/>
          </a:xfrm>
        </p:spPr>
        <p:txBody>
          <a:bodyPr wrap="square"/>
          <a:lstStyle>
            <a:lvl1pPr marL="0" indent="0" algn="ctr">
              <a:spcBef>
                <a:spcPts val="0"/>
              </a:spcBef>
              <a:buNone/>
              <a:defRPr sz="2000" b="0" u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First Name</a:t>
            </a:r>
          </a:p>
          <a:p>
            <a:pPr lvl="0"/>
            <a:r>
              <a:rPr lang="en-US" noProof="0" dirty="0"/>
              <a:t>Last Name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CDDD99B-E72A-42C6-9197-207284228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676DAB-A125-472A-B76E-CBBFF35F21C6}"/>
              </a:ext>
            </a:extLst>
          </p:cNvPr>
          <p:cNvSpPr/>
          <p:nvPr userDrawn="1"/>
        </p:nvSpPr>
        <p:spPr>
          <a:xfrm>
            <a:off x="432000" y="432000"/>
            <a:ext cx="84835" cy="695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057B9D1-A6AC-402A-8902-8B3ED5C49F3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260000"/>
            <a:ext cx="11339513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/>
              <a:t>Click to edit optional subtitle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63980D-D392-412A-B121-B705D715E7B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95313" y="2160733"/>
            <a:ext cx="1817687" cy="1817687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headshot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1A640797-7691-431A-B871-537A85F3437B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2891235" y="2160732"/>
            <a:ext cx="1817687" cy="1817687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headshot</a:t>
            </a:r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B320E172-1EC9-4FFC-92A9-FD4FF9E98757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187157" y="2160733"/>
            <a:ext cx="1817687" cy="1817687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headshot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C1A8CFB6-EC55-4A4A-AF80-BB83FFED271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7483079" y="2160732"/>
            <a:ext cx="1817687" cy="1817687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headshot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CF304B76-98C3-4B2F-836D-973BCB284E4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779000" y="2116487"/>
            <a:ext cx="1817687" cy="1817687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headshot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4481B60-5DBB-4C83-A0B5-8DBFD30F6458}"/>
              </a:ext>
            </a:extLst>
          </p:cNvPr>
          <p:cNvSpPr>
            <a:spLocks noGrp="1"/>
          </p:cNvSpPr>
          <p:nvPr>
            <p:ph idx="42" hasCustomPrompt="1"/>
          </p:nvPr>
        </p:nvSpPr>
        <p:spPr>
          <a:xfrm>
            <a:off x="604491" y="5003464"/>
            <a:ext cx="1817688" cy="365125"/>
          </a:xfrm>
        </p:spPr>
        <p:txBody>
          <a:bodyPr/>
          <a:lstStyle>
            <a:lvl1pPr marL="0" indent="0" algn="ctr">
              <a:buNone/>
              <a:defRPr sz="1600" b="0" u="non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64702C30-8438-4275-B081-9D665C4E8613}"/>
              </a:ext>
            </a:extLst>
          </p:cNvPr>
          <p:cNvSpPr>
            <a:spLocks noGrp="1"/>
          </p:cNvSpPr>
          <p:nvPr>
            <p:ph idx="43" hasCustomPrompt="1"/>
          </p:nvPr>
        </p:nvSpPr>
        <p:spPr>
          <a:xfrm>
            <a:off x="2891234" y="4331198"/>
            <a:ext cx="1817688" cy="36512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0" u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First Name</a:t>
            </a:r>
          </a:p>
          <a:p>
            <a:pPr lvl="0"/>
            <a:r>
              <a:rPr lang="en-US" noProof="0" dirty="0"/>
              <a:t>Last Name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C53CDA7-3ACC-4BE4-BD52-FB5644D732E7}"/>
              </a:ext>
            </a:extLst>
          </p:cNvPr>
          <p:cNvSpPr>
            <a:spLocks noGrp="1"/>
          </p:cNvSpPr>
          <p:nvPr>
            <p:ph idx="44" hasCustomPrompt="1"/>
          </p:nvPr>
        </p:nvSpPr>
        <p:spPr>
          <a:xfrm>
            <a:off x="2900412" y="5003464"/>
            <a:ext cx="1817688" cy="365125"/>
          </a:xfrm>
        </p:spPr>
        <p:txBody>
          <a:bodyPr/>
          <a:lstStyle>
            <a:lvl1pPr marL="0" indent="0" algn="ctr">
              <a:buNone/>
              <a:defRPr sz="1600" b="0" u="non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300D2196-8689-4FFC-AFF8-C28476CD0070}"/>
              </a:ext>
            </a:extLst>
          </p:cNvPr>
          <p:cNvSpPr>
            <a:spLocks noGrp="1"/>
          </p:cNvSpPr>
          <p:nvPr>
            <p:ph idx="45" hasCustomPrompt="1"/>
          </p:nvPr>
        </p:nvSpPr>
        <p:spPr>
          <a:xfrm>
            <a:off x="5191875" y="4331198"/>
            <a:ext cx="1817688" cy="36512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0" u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First Name</a:t>
            </a:r>
          </a:p>
          <a:p>
            <a:pPr lvl="0"/>
            <a:r>
              <a:rPr lang="en-US" noProof="0" dirty="0"/>
              <a:t>Last Name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6EF65B23-8A38-42E5-98A6-AAA193A2B551}"/>
              </a:ext>
            </a:extLst>
          </p:cNvPr>
          <p:cNvSpPr>
            <a:spLocks noGrp="1"/>
          </p:cNvSpPr>
          <p:nvPr>
            <p:ph idx="46" hasCustomPrompt="1"/>
          </p:nvPr>
        </p:nvSpPr>
        <p:spPr>
          <a:xfrm>
            <a:off x="5201053" y="5003464"/>
            <a:ext cx="1817688" cy="365125"/>
          </a:xfrm>
        </p:spPr>
        <p:txBody>
          <a:bodyPr/>
          <a:lstStyle>
            <a:lvl1pPr marL="0" indent="0" algn="ctr">
              <a:buNone/>
              <a:defRPr sz="1600" b="0" u="non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19453AEF-4633-4497-8824-990DD4DCA751}"/>
              </a:ext>
            </a:extLst>
          </p:cNvPr>
          <p:cNvSpPr>
            <a:spLocks noGrp="1"/>
          </p:cNvSpPr>
          <p:nvPr>
            <p:ph idx="47" hasCustomPrompt="1"/>
          </p:nvPr>
        </p:nvSpPr>
        <p:spPr>
          <a:xfrm>
            <a:off x="7473900" y="4331198"/>
            <a:ext cx="1817688" cy="36512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0" u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First Name</a:t>
            </a:r>
          </a:p>
          <a:p>
            <a:pPr lvl="0"/>
            <a:r>
              <a:rPr lang="en-US" noProof="0" dirty="0"/>
              <a:t>Last Name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DD23FB2B-22D6-446B-8424-4F918A5D8555}"/>
              </a:ext>
            </a:extLst>
          </p:cNvPr>
          <p:cNvSpPr>
            <a:spLocks noGrp="1"/>
          </p:cNvSpPr>
          <p:nvPr>
            <p:ph idx="48" hasCustomPrompt="1"/>
          </p:nvPr>
        </p:nvSpPr>
        <p:spPr>
          <a:xfrm>
            <a:off x="7483078" y="5003464"/>
            <a:ext cx="1817688" cy="365125"/>
          </a:xfrm>
        </p:spPr>
        <p:txBody>
          <a:bodyPr/>
          <a:lstStyle>
            <a:lvl1pPr marL="0" indent="0" algn="ctr">
              <a:buNone/>
              <a:defRPr sz="1600" b="0" u="non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7DD60B9B-3574-42BE-B713-5CE17F63136B}"/>
              </a:ext>
            </a:extLst>
          </p:cNvPr>
          <p:cNvSpPr>
            <a:spLocks noGrp="1"/>
          </p:cNvSpPr>
          <p:nvPr>
            <p:ph idx="49" hasCustomPrompt="1"/>
          </p:nvPr>
        </p:nvSpPr>
        <p:spPr>
          <a:xfrm>
            <a:off x="9774541" y="4331198"/>
            <a:ext cx="1817688" cy="36512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0" u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First Name</a:t>
            </a:r>
          </a:p>
          <a:p>
            <a:pPr lvl="0"/>
            <a:r>
              <a:rPr lang="en-US" noProof="0" dirty="0"/>
              <a:t>Last Name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17B335E4-8D22-4FF9-84C5-3182E4A9B112}"/>
              </a:ext>
            </a:extLst>
          </p:cNvPr>
          <p:cNvSpPr>
            <a:spLocks noGrp="1"/>
          </p:cNvSpPr>
          <p:nvPr>
            <p:ph idx="50" hasCustomPrompt="1"/>
          </p:nvPr>
        </p:nvSpPr>
        <p:spPr>
          <a:xfrm>
            <a:off x="9783719" y="5003464"/>
            <a:ext cx="1817688" cy="365125"/>
          </a:xfrm>
        </p:spPr>
        <p:txBody>
          <a:bodyPr/>
          <a:lstStyle>
            <a:lvl1pPr marL="0" indent="0" algn="ctr">
              <a:buNone/>
              <a:defRPr sz="1600" b="0" u="non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F0CF3A-4627-45A3-9E8E-6C6E514347D9}"/>
              </a:ext>
            </a:extLst>
          </p:cNvPr>
          <p:cNvSpPr>
            <a:spLocks noGrp="1"/>
          </p:cNvSpPr>
          <p:nvPr>
            <p:ph type="dt" sz="half" idx="51"/>
          </p:nvPr>
        </p:nvSpPr>
        <p:spPr/>
        <p:txBody>
          <a:bodyPr/>
          <a:lstStyle/>
          <a:p>
            <a:fld id="{BAE95292-84BA-4DC3-8112-D707BE2964F7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0F1830-01A9-474F-9A37-0FEA17268730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/>
          <a:lstStyle/>
          <a:p>
            <a:r>
              <a:rPr lang="en-US" dirty="0"/>
              <a:t>Rincon Consultants,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A682D-0EA4-4FB1-B74D-187A5D2E3C61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79D60C0C-5B80-4E31-A459-5CE54BAFE7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36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Blue"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06E6D59-AED3-4F27-80B9-CFDCD8D01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987" y="2644051"/>
            <a:ext cx="5166724" cy="2190731"/>
          </a:xfrm>
          <a:noFill/>
        </p:spPr>
        <p:txBody>
          <a:bodyPr vert="horz" lIns="640080" tIns="0" rIns="640080" bIns="0" rtlCol="0" anchor="ctr" anchorCtr="0">
            <a:normAutofit/>
          </a:bodyPr>
          <a:lstStyle>
            <a:lvl1pPr>
              <a:defRPr lang="en-ZA" sz="6000" b="0"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Clr>
                <a:schemeClr val="accent1"/>
              </a:buClr>
              <a:buFont typeface="Corbel" panose="020B0503020204020204" pitchFamily="34" charset="0"/>
            </a:pP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9773" y="4834783"/>
            <a:ext cx="3437264" cy="9994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548CDC0-A5F5-458E-BF76-26100B1C37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-1"/>
            <a:ext cx="7013987" cy="6857999"/>
          </a:xfrm>
        </p:spPr>
        <p:txBody>
          <a:bodyPr tIns="914400"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4FC240-08F2-458F-AF45-E99E4328EF5B}"/>
              </a:ext>
            </a:extLst>
          </p:cNvPr>
          <p:cNvCxnSpPr>
            <a:cxnSpLocks/>
          </p:cNvCxnSpPr>
          <p:nvPr userDrawn="1"/>
        </p:nvCxnSpPr>
        <p:spPr>
          <a:xfrm>
            <a:off x="7693478" y="2559237"/>
            <a:ext cx="940518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272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CDDD99B-E72A-42C6-9197-207284228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676DAB-A125-472A-B76E-CBBFF35F21C6}"/>
              </a:ext>
            </a:extLst>
          </p:cNvPr>
          <p:cNvSpPr/>
          <p:nvPr userDrawn="1"/>
        </p:nvSpPr>
        <p:spPr>
          <a:xfrm>
            <a:off x="432000" y="432000"/>
            <a:ext cx="84835" cy="695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057B9D1-A6AC-402A-8902-8B3ED5C49F3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260000"/>
            <a:ext cx="11339513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/>
              <a:t>Click to edit optional 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F0CF3A-4627-45A3-9E8E-6C6E514347D9}"/>
              </a:ext>
            </a:extLst>
          </p:cNvPr>
          <p:cNvSpPr>
            <a:spLocks noGrp="1"/>
          </p:cNvSpPr>
          <p:nvPr>
            <p:ph type="dt" sz="half" idx="51"/>
          </p:nvPr>
        </p:nvSpPr>
        <p:spPr/>
        <p:txBody>
          <a:bodyPr/>
          <a:lstStyle/>
          <a:p>
            <a:fld id="{BAE95292-84BA-4DC3-8112-D707BE2964F7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0F1830-01A9-474F-9A37-0FEA17268730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/>
          <a:lstStyle/>
          <a:p>
            <a:r>
              <a:rPr lang="en-US" dirty="0"/>
              <a:t>Rincon Consultants,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A682D-0EA4-4FB1-B74D-187A5D2E3C61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79D60C0C-5B80-4E31-A459-5CE54BAFE71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2584B2B1-B2E3-48A9-B1FD-91BD7AF32B73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845840" y="3041369"/>
            <a:ext cx="569606" cy="986975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85B0E9F2-DB3C-4E43-B5FA-EE12F46BD160}"/>
              </a:ext>
            </a:extLst>
          </p:cNvPr>
          <p:cNvCxnSpPr>
            <a:cxnSpLocks/>
          </p:cNvCxnSpPr>
          <p:nvPr userDrawn="1"/>
        </p:nvCxnSpPr>
        <p:spPr>
          <a:xfrm flipV="1">
            <a:off x="3597971" y="3992968"/>
            <a:ext cx="7054728" cy="34583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98B3CE1-D7F3-4C4E-960C-EDD0B0EE4ABB}"/>
              </a:ext>
            </a:extLst>
          </p:cNvPr>
          <p:cNvCxnSpPr>
            <a:cxnSpLocks/>
            <a:stCxn id="63" idx="4"/>
          </p:cNvCxnSpPr>
          <p:nvPr userDrawn="1"/>
        </p:nvCxnSpPr>
        <p:spPr>
          <a:xfrm>
            <a:off x="4759329" y="3753721"/>
            <a:ext cx="0" cy="4677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06EFF111-A59A-415C-8405-D06819627463}"/>
              </a:ext>
            </a:extLst>
          </p:cNvPr>
          <p:cNvCxnSpPr>
            <a:cxnSpLocks/>
          </p:cNvCxnSpPr>
          <p:nvPr userDrawn="1"/>
        </p:nvCxnSpPr>
        <p:spPr>
          <a:xfrm rot="16200000" flipH="1">
            <a:off x="1640747" y="2099333"/>
            <a:ext cx="965736" cy="1702679"/>
          </a:xfrm>
          <a:prstGeom prst="bentConnector4">
            <a:avLst>
              <a:gd name="adj1" fmla="val -23671"/>
              <a:gd name="adj2" fmla="val 100239"/>
            </a:avLst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3D411F6-9ED0-46F9-9C08-08319BA1F053}"/>
              </a:ext>
            </a:extLst>
          </p:cNvPr>
          <p:cNvCxnSpPr>
            <a:cxnSpLocks/>
            <a:stCxn id="64" idx="4"/>
            <a:endCxn id="68" idx="0"/>
          </p:cNvCxnSpPr>
          <p:nvPr userDrawn="1"/>
        </p:nvCxnSpPr>
        <p:spPr>
          <a:xfrm>
            <a:off x="6176430" y="3753721"/>
            <a:ext cx="0" cy="4809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63980D-D392-412A-B121-B705D715E7B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06382" y="2462669"/>
            <a:ext cx="1146000" cy="1146000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headshot</a:t>
            </a:r>
          </a:p>
        </p:txBody>
      </p:sp>
      <p:sp>
        <p:nvSpPr>
          <p:cNvPr id="67" name="Picture Placeholder 6">
            <a:extLst>
              <a:ext uri="{FF2B5EF4-FFF2-40B4-BE49-F238E27FC236}">
                <a16:creationId xmlns:a16="http://schemas.microsoft.com/office/drawing/2014/main" id="{C2FD14A5-900A-42A7-89BE-FF72C86C37FB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4178931" y="4234650"/>
            <a:ext cx="1146000" cy="1146000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headshot</a:t>
            </a:r>
          </a:p>
        </p:txBody>
      </p:sp>
      <p:sp>
        <p:nvSpPr>
          <p:cNvPr id="68" name="Picture Placeholder 6">
            <a:extLst>
              <a:ext uri="{FF2B5EF4-FFF2-40B4-BE49-F238E27FC236}">
                <a16:creationId xmlns:a16="http://schemas.microsoft.com/office/drawing/2014/main" id="{04D934D1-98F8-4A3E-B3DC-2A9339EC588F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5603430" y="4234650"/>
            <a:ext cx="1146000" cy="1146000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headshot</a:t>
            </a:r>
          </a:p>
        </p:txBody>
      </p:sp>
      <p:sp>
        <p:nvSpPr>
          <p:cNvPr id="63" name="Picture Placeholder 6">
            <a:extLst>
              <a:ext uri="{FF2B5EF4-FFF2-40B4-BE49-F238E27FC236}">
                <a16:creationId xmlns:a16="http://schemas.microsoft.com/office/drawing/2014/main" id="{BDD92FC0-74F7-43E0-A92A-0396C6770506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186329" y="2607721"/>
            <a:ext cx="1146000" cy="1146000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headshot</a:t>
            </a:r>
          </a:p>
        </p:txBody>
      </p:sp>
      <p:sp>
        <p:nvSpPr>
          <p:cNvPr id="64" name="Picture Placeholder 6">
            <a:extLst>
              <a:ext uri="{FF2B5EF4-FFF2-40B4-BE49-F238E27FC236}">
                <a16:creationId xmlns:a16="http://schemas.microsoft.com/office/drawing/2014/main" id="{7933D92E-2576-449F-BCAF-4ED3E405E2E4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5603430" y="2607721"/>
            <a:ext cx="1146000" cy="1146000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headshot</a:t>
            </a:r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B2CCE0E1-D5EB-4FF8-82C1-99CF2624F2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8202" y="3687073"/>
            <a:ext cx="1817688" cy="252001"/>
          </a:xfrm>
        </p:spPr>
        <p:txBody>
          <a:bodyPr wrap="square"/>
          <a:lstStyle>
            <a:lvl1pPr marL="0" indent="0" algn="ctr">
              <a:spcBef>
                <a:spcPts val="0"/>
              </a:spcBef>
              <a:buNone/>
              <a:defRPr sz="1050" b="1" u="none">
                <a:solidFill>
                  <a:schemeClr val="tx1">
                    <a:lumMod val="75000"/>
                    <a:lumOff val="25000"/>
                  </a:schemeClr>
                </a:solidFill>
                <a:latin typeface="Barlow Semi Condensed SemiBold" panose="00000706000000000000" pitchFamily="2" charset="0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First Name Last Name</a:t>
            </a: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39AC989E-2D96-430D-B430-EF53A5737F04}"/>
              </a:ext>
            </a:extLst>
          </p:cNvPr>
          <p:cNvSpPr>
            <a:spLocks noGrp="1"/>
          </p:cNvSpPr>
          <p:nvPr>
            <p:ph idx="42" hasCustomPrompt="1"/>
          </p:nvPr>
        </p:nvSpPr>
        <p:spPr>
          <a:xfrm>
            <a:off x="338202" y="3864175"/>
            <a:ext cx="1817688" cy="365125"/>
          </a:xfrm>
        </p:spPr>
        <p:txBody>
          <a:bodyPr/>
          <a:lstStyle>
            <a:lvl1pPr marL="0" indent="0" algn="ctr">
              <a:buNone/>
              <a:defRPr sz="1050" b="0" i="1" u="none">
                <a:solidFill>
                  <a:schemeClr val="accent1"/>
                </a:solidFill>
                <a:latin typeface="Barlow Semi Condensed SemiBold" panose="00000706000000000000" pitchFamily="2" charset="0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Project Role</a:t>
            </a:r>
          </a:p>
        </p:txBody>
      </p: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B9CB00E7-ECFE-4DAB-8ABC-CEA9707282F8}"/>
              </a:ext>
            </a:extLst>
          </p:cNvPr>
          <p:cNvSpPr>
            <a:spLocks noGrp="1"/>
          </p:cNvSpPr>
          <p:nvPr>
            <p:ph idx="68" hasCustomPrompt="1"/>
          </p:nvPr>
        </p:nvSpPr>
        <p:spPr>
          <a:xfrm>
            <a:off x="4111672" y="2150689"/>
            <a:ext cx="1295314" cy="252001"/>
          </a:xfrm>
          <a:solidFill>
            <a:schemeClr val="bg1"/>
          </a:solidFill>
        </p:spPr>
        <p:txBody>
          <a:bodyPr wrap="square"/>
          <a:lstStyle>
            <a:lvl1pPr marL="0" indent="0" algn="ctr">
              <a:spcBef>
                <a:spcPts val="0"/>
              </a:spcBef>
              <a:buNone/>
              <a:defRPr sz="1050" b="1" u="none">
                <a:solidFill>
                  <a:schemeClr val="tx1">
                    <a:lumMod val="75000"/>
                    <a:lumOff val="25000"/>
                  </a:schemeClr>
                </a:solidFill>
                <a:latin typeface="Barlow Semi Condensed SemiBold" panose="00000706000000000000" pitchFamily="2" charset="0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First Name Last Name</a:t>
            </a:r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41935FAE-4F33-422C-AD54-74A3B0A9CEC5}"/>
              </a:ext>
            </a:extLst>
          </p:cNvPr>
          <p:cNvSpPr>
            <a:spLocks noGrp="1"/>
          </p:cNvSpPr>
          <p:nvPr>
            <p:ph idx="69" hasCustomPrompt="1"/>
          </p:nvPr>
        </p:nvSpPr>
        <p:spPr>
          <a:xfrm>
            <a:off x="4111672" y="2330243"/>
            <a:ext cx="1295314" cy="365125"/>
          </a:xfrm>
          <a:noFill/>
        </p:spPr>
        <p:txBody>
          <a:bodyPr/>
          <a:lstStyle>
            <a:lvl1pPr marL="0" indent="0" algn="ctr">
              <a:buNone/>
              <a:defRPr sz="1050" b="0" i="1" u="none">
                <a:solidFill>
                  <a:schemeClr val="accent1"/>
                </a:solidFill>
                <a:latin typeface="Barlow Semi Condensed SemiBold" panose="00000706000000000000" pitchFamily="2" charset="0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Project Role</a:t>
            </a:r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09E9E901-A36E-4A35-91CB-F3BDC0C14A21}"/>
              </a:ext>
            </a:extLst>
          </p:cNvPr>
          <p:cNvSpPr>
            <a:spLocks noGrp="1"/>
          </p:cNvSpPr>
          <p:nvPr>
            <p:ph idx="70" hasCustomPrompt="1"/>
          </p:nvPr>
        </p:nvSpPr>
        <p:spPr>
          <a:xfrm>
            <a:off x="5536793" y="2140594"/>
            <a:ext cx="1295314" cy="252001"/>
          </a:xfrm>
          <a:solidFill>
            <a:schemeClr val="bg1"/>
          </a:solidFill>
        </p:spPr>
        <p:txBody>
          <a:bodyPr wrap="square"/>
          <a:lstStyle>
            <a:lvl1pPr marL="0" indent="0" algn="ctr">
              <a:spcBef>
                <a:spcPts val="0"/>
              </a:spcBef>
              <a:buNone/>
              <a:defRPr sz="1050" b="1" u="none">
                <a:solidFill>
                  <a:schemeClr val="tx1">
                    <a:lumMod val="75000"/>
                    <a:lumOff val="25000"/>
                  </a:schemeClr>
                </a:solidFill>
                <a:latin typeface="Barlow Semi Condensed SemiBold" panose="00000706000000000000" pitchFamily="2" charset="0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First Name Last Name</a:t>
            </a:r>
          </a:p>
        </p:txBody>
      </p:sp>
      <p:sp>
        <p:nvSpPr>
          <p:cNvPr id="91" name="Content Placeholder 2">
            <a:extLst>
              <a:ext uri="{FF2B5EF4-FFF2-40B4-BE49-F238E27FC236}">
                <a16:creationId xmlns:a16="http://schemas.microsoft.com/office/drawing/2014/main" id="{C36A4D7A-CC17-449A-96EA-091D6DD741C5}"/>
              </a:ext>
            </a:extLst>
          </p:cNvPr>
          <p:cNvSpPr>
            <a:spLocks noGrp="1"/>
          </p:cNvSpPr>
          <p:nvPr>
            <p:ph idx="71" hasCustomPrompt="1"/>
          </p:nvPr>
        </p:nvSpPr>
        <p:spPr>
          <a:xfrm>
            <a:off x="5547027" y="2313699"/>
            <a:ext cx="1295314" cy="365125"/>
          </a:xfrm>
          <a:noFill/>
        </p:spPr>
        <p:txBody>
          <a:bodyPr/>
          <a:lstStyle>
            <a:lvl1pPr marL="0" indent="0" algn="ctr">
              <a:buNone/>
              <a:defRPr sz="1050" b="0" i="1" u="none">
                <a:solidFill>
                  <a:schemeClr val="accent1"/>
                </a:solidFill>
                <a:latin typeface="Barlow Semi Condensed SemiBold" panose="00000706000000000000" pitchFamily="2" charset="0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Project Role</a:t>
            </a:r>
          </a:p>
        </p:txBody>
      </p:sp>
      <p:sp>
        <p:nvSpPr>
          <p:cNvPr id="92" name="Content Placeholder 2">
            <a:extLst>
              <a:ext uri="{FF2B5EF4-FFF2-40B4-BE49-F238E27FC236}">
                <a16:creationId xmlns:a16="http://schemas.microsoft.com/office/drawing/2014/main" id="{0D1E9A71-A309-4A0F-B783-9C26C5FE6A77}"/>
              </a:ext>
            </a:extLst>
          </p:cNvPr>
          <p:cNvSpPr>
            <a:spLocks noGrp="1"/>
          </p:cNvSpPr>
          <p:nvPr>
            <p:ph idx="72" hasCustomPrompt="1"/>
          </p:nvPr>
        </p:nvSpPr>
        <p:spPr>
          <a:xfrm>
            <a:off x="4111672" y="5482579"/>
            <a:ext cx="1295314" cy="252001"/>
          </a:xfrm>
          <a:solidFill>
            <a:schemeClr val="bg1"/>
          </a:solidFill>
        </p:spPr>
        <p:txBody>
          <a:bodyPr wrap="square"/>
          <a:lstStyle>
            <a:lvl1pPr marL="0" indent="0" algn="ctr">
              <a:spcBef>
                <a:spcPts val="0"/>
              </a:spcBef>
              <a:buNone/>
              <a:defRPr sz="1050" b="1" u="none">
                <a:solidFill>
                  <a:schemeClr val="tx1">
                    <a:lumMod val="75000"/>
                    <a:lumOff val="25000"/>
                  </a:schemeClr>
                </a:solidFill>
                <a:latin typeface="Barlow Semi Condensed SemiBold" panose="00000706000000000000" pitchFamily="2" charset="0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First Name Last Name</a:t>
            </a:r>
          </a:p>
        </p:txBody>
      </p:sp>
      <p:sp>
        <p:nvSpPr>
          <p:cNvPr id="93" name="Content Placeholder 2">
            <a:extLst>
              <a:ext uri="{FF2B5EF4-FFF2-40B4-BE49-F238E27FC236}">
                <a16:creationId xmlns:a16="http://schemas.microsoft.com/office/drawing/2014/main" id="{311B7237-A0A8-4B84-88BD-FA2639345BC9}"/>
              </a:ext>
            </a:extLst>
          </p:cNvPr>
          <p:cNvSpPr>
            <a:spLocks noGrp="1"/>
          </p:cNvSpPr>
          <p:nvPr>
            <p:ph idx="73" hasCustomPrompt="1"/>
          </p:nvPr>
        </p:nvSpPr>
        <p:spPr>
          <a:xfrm>
            <a:off x="4111672" y="5653820"/>
            <a:ext cx="1295314" cy="365125"/>
          </a:xfrm>
          <a:noFill/>
        </p:spPr>
        <p:txBody>
          <a:bodyPr/>
          <a:lstStyle>
            <a:lvl1pPr marL="0" indent="0" algn="ctr">
              <a:buNone/>
              <a:defRPr sz="1050" b="0" i="1" u="none">
                <a:solidFill>
                  <a:schemeClr val="accent1"/>
                </a:solidFill>
                <a:latin typeface="Barlow Semi Condensed SemiBold" panose="00000706000000000000" pitchFamily="2" charset="0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Project Role</a:t>
            </a:r>
          </a:p>
        </p:txBody>
      </p: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8A867F8D-45AD-4185-899F-F6EE52D31AA7}"/>
              </a:ext>
            </a:extLst>
          </p:cNvPr>
          <p:cNvSpPr>
            <a:spLocks noGrp="1"/>
          </p:cNvSpPr>
          <p:nvPr>
            <p:ph idx="74" hasCustomPrompt="1"/>
          </p:nvPr>
        </p:nvSpPr>
        <p:spPr>
          <a:xfrm>
            <a:off x="5547027" y="5482579"/>
            <a:ext cx="1295314" cy="252001"/>
          </a:xfrm>
          <a:solidFill>
            <a:schemeClr val="bg1"/>
          </a:solidFill>
        </p:spPr>
        <p:txBody>
          <a:bodyPr wrap="square"/>
          <a:lstStyle>
            <a:lvl1pPr marL="0" indent="0" algn="ctr">
              <a:spcBef>
                <a:spcPts val="0"/>
              </a:spcBef>
              <a:buNone/>
              <a:defRPr sz="1050" b="1" u="none">
                <a:solidFill>
                  <a:schemeClr val="tx1">
                    <a:lumMod val="75000"/>
                    <a:lumOff val="25000"/>
                  </a:schemeClr>
                </a:solidFill>
                <a:latin typeface="Barlow Semi Condensed SemiBold" panose="00000706000000000000" pitchFamily="2" charset="0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First Name Last Name</a:t>
            </a: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91AFDD89-336F-40CA-80F7-1662838AF4EA}"/>
              </a:ext>
            </a:extLst>
          </p:cNvPr>
          <p:cNvSpPr>
            <a:spLocks noGrp="1"/>
          </p:cNvSpPr>
          <p:nvPr>
            <p:ph idx="75" hasCustomPrompt="1"/>
          </p:nvPr>
        </p:nvSpPr>
        <p:spPr>
          <a:xfrm>
            <a:off x="5547027" y="5653820"/>
            <a:ext cx="1295314" cy="365125"/>
          </a:xfrm>
          <a:noFill/>
        </p:spPr>
        <p:txBody>
          <a:bodyPr/>
          <a:lstStyle>
            <a:lvl1pPr marL="0" indent="0" algn="ctr">
              <a:buNone/>
              <a:defRPr sz="1050" b="0" i="1" u="none">
                <a:solidFill>
                  <a:schemeClr val="accent1"/>
                </a:solidFill>
                <a:latin typeface="Barlow Semi Condensed SemiBold" panose="00000706000000000000" pitchFamily="2" charset="0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Project Role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303B7C7B-E691-4D07-A72B-A063E111FAF1}"/>
              </a:ext>
            </a:extLst>
          </p:cNvPr>
          <p:cNvCxnSpPr>
            <a:cxnSpLocks/>
            <a:stCxn id="114" idx="4"/>
          </p:cNvCxnSpPr>
          <p:nvPr userDrawn="1"/>
        </p:nvCxnSpPr>
        <p:spPr>
          <a:xfrm>
            <a:off x="7669154" y="3753721"/>
            <a:ext cx="0" cy="4786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540D8F3-AF66-4302-8A6E-0CCC68CEE908}"/>
              </a:ext>
            </a:extLst>
          </p:cNvPr>
          <p:cNvCxnSpPr>
            <a:cxnSpLocks/>
            <a:stCxn id="115" idx="4"/>
            <a:endCxn id="113" idx="0"/>
          </p:cNvCxnSpPr>
          <p:nvPr userDrawn="1"/>
        </p:nvCxnSpPr>
        <p:spPr>
          <a:xfrm>
            <a:off x="9148943" y="3753721"/>
            <a:ext cx="0" cy="4809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Picture Placeholder 6">
            <a:extLst>
              <a:ext uri="{FF2B5EF4-FFF2-40B4-BE49-F238E27FC236}">
                <a16:creationId xmlns:a16="http://schemas.microsoft.com/office/drawing/2014/main" id="{7F0D46D5-CBB4-4768-AB68-D24853848721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7096154" y="4234650"/>
            <a:ext cx="1146000" cy="1146000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headshot</a:t>
            </a:r>
          </a:p>
        </p:txBody>
      </p:sp>
      <p:sp>
        <p:nvSpPr>
          <p:cNvPr id="113" name="Picture Placeholder 6">
            <a:extLst>
              <a:ext uri="{FF2B5EF4-FFF2-40B4-BE49-F238E27FC236}">
                <a16:creationId xmlns:a16="http://schemas.microsoft.com/office/drawing/2014/main" id="{96DE8830-B145-459F-8428-C7984A010BE3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8575943" y="4234650"/>
            <a:ext cx="1146000" cy="1146000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headshot</a:t>
            </a:r>
          </a:p>
        </p:txBody>
      </p:sp>
      <p:sp>
        <p:nvSpPr>
          <p:cNvPr id="114" name="Picture Placeholder 6">
            <a:extLst>
              <a:ext uri="{FF2B5EF4-FFF2-40B4-BE49-F238E27FC236}">
                <a16:creationId xmlns:a16="http://schemas.microsoft.com/office/drawing/2014/main" id="{008BF5F4-59BD-4654-B7DA-FDA90741500B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7096154" y="2607721"/>
            <a:ext cx="1146000" cy="1146000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headshot</a:t>
            </a:r>
          </a:p>
        </p:txBody>
      </p:sp>
      <p:sp>
        <p:nvSpPr>
          <p:cNvPr id="115" name="Picture Placeholder 6">
            <a:extLst>
              <a:ext uri="{FF2B5EF4-FFF2-40B4-BE49-F238E27FC236}">
                <a16:creationId xmlns:a16="http://schemas.microsoft.com/office/drawing/2014/main" id="{AC155C67-BA95-459C-A5C5-63D28AB6AB2F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8575943" y="2607721"/>
            <a:ext cx="1146000" cy="1146000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headshot</a:t>
            </a:r>
          </a:p>
        </p:txBody>
      </p:sp>
      <p:sp>
        <p:nvSpPr>
          <p:cNvPr id="116" name="Content Placeholder 2">
            <a:extLst>
              <a:ext uri="{FF2B5EF4-FFF2-40B4-BE49-F238E27FC236}">
                <a16:creationId xmlns:a16="http://schemas.microsoft.com/office/drawing/2014/main" id="{A2B3C27F-D900-47AB-9922-26A62D2A8193}"/>
              </a:ext>
            </a:extLst>
          </p:cNvPr>
          <p:cNvSpPr>
            <a:spLocks noGrp="1"/>
          </p:cNvSpPr>
          <p:nvPr>
            <p:ph idx="80" hasCustomPrompt="1"/>
          </p:nvPr>
        </p:nvSpPr>
        <p:spPr>
          <a:xfrm>
            <a:off x="7021497" y="2127929"/>
            <a:ext cx="1295314" cy="252001"/>
          </a:xfrm>
          <a:solidFill>
            <a:schemeClr val="bg1"/>
          </a:solidFill>
        </p:spPr>
        <p:txBody>
          <a:bodyPr wrap="square"/>
          <a:lstStyle>
            <a:lvl1pPr marL="0" indent="0" algn="ctr">
              <a:spcBef>
                <a:spcPts val="0"/>
              </a:spcBef>
              <a:buNone/>
              <a:defRPr sz="1050" b="1" u="none">
                <a:solidFill>
                  <a:schemeClr val="tx1">
                    <a:lumMod val="75000"/>
                    <a:lumOff val="25000"/>
                  </a:schemeClr>
                </a:solidFill>
                <a:latin typeface="Barlow Semi Condensed SemiBold" panose="00000706000000000000" pitchFamily="2" charset="0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First Name Last Name</a:t>
            </a:r>
          </a:p>
        </p:txBody>
      </p:sp>
      <p:sp>
        <p:nvSpPr>
          <p:cNvPr id="117" name="Content Placeholder 2">
            <a:extLst>
              <a:ext uri="{FF2B5EF4-FFF2-40B4-BE49-F238E27FC236}">
                <a16:creationId xmlns:a16="http://schemas.microsoft.com/office/drawing/2014/main" id="{ACCCFEEF-2736-420D-9384-FB1E7B1FC0BD}"/>
              </a:ext>
            </a:extLst>
          </p:cNvPr>
          <p:cNvSpPr>
            <a:spLocks noGrp="1"/>
          </p:cNvSpPr>
          <p:nvPr>
            <p:ph idx="81" hasCustomPrompt="1"/>
          </p:nvPr>
        </p:nvSpPr>
        <p:spPr>
          <a:xfrm>
            <a:off x="7021497" y="2307483"/>
            <a:ext cx="1295314" cy="365125"/>
          </a:xfrm>
          <a:noFill/>
        </p:spPr>
        <p:txBody>
          <a:bodyPr/>
          <a:lstStyle>
            <a:lvl1pPr marL="0" indent="0" algn="ctr">
              <a:buNone/>
              <a:defRPr sz="1050" b="0" i="1" u="none">
                <a:solidFill>
                  <a:schemeClr val="accent1"/>
                </a:solidFill>
                <a:latin typeface="Barlow Semi Condensed SemiBold" panose="00000706000000000000" pitchFamily="2" charset="0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Project Role</a:t>
            </a:r>
          </a:p>
        </p:txBody>
      </p:sp>
      <p:sp>
        <p:nvSpPr>
          <p:cNvPr id="118" name="Content Placeholder 2">
            <a:extLst>
              <a:ext uri="{FF2B5EF4-FFF2-40B4-BE49-F238E27FC236}">
                <a16:creationId xmlns:a16="http://schemas.microsoft.com/office/drawing/2014/main" id="{52A4AE64-9DA5-4BA6-A7D6-C2E878D23915}"/>
              </a:ext>
            </a:extLst>
          </p:cNvPr>
          <p:cNvSpPr>
            <a:spLocks noGrp="1"/>
          </p:cNvSpPr>
          <p:nvPr>
            <p:ph idx="82" hasCustomPrompt="1"/>
          </p:nvPr>
        </p:nvSpPr>
        <p:spPr>
          <a:xfrm>
            <a:off x="8501286" y="2117834"/>
            <a:ext cx="1295314" cy="252001"/>
          </a:xfrm>
          <a:solidFill>
            <a:schemeClr val="bg1"/>
          </a:solidFill>
        </p:spPr>
        <p:txBody>
          <a:bodyPr wrap="square"/>
          <a:lstStyle>
            <a:lvl1pPr marL="0" indent="0" algn="ctr">
              <a:spcBef>
                <a:spcPts val="0"/>
              </a:spcBef>
              <a:buNone/>
              <a:defRPr sz="1050" b="1" u="none">
                <a:solidFill>
                  <a:schemeClr val="tx1">
                    <a:lumMod val="75000"/>
                    <a:lumOff val="25000"/>
                  </a:schemeClr>
                </a:solidFill>
                <a:latin typeface="Barlow Semi Condensed SemiBold" panose="00000706000000000000" pitchFamily="2" charset="0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First Name Last Name</a:t>
            </a:r>
          </a:p>
        </p:txBody>
      </p:sp>
      <p:sp>
        <p:nvSpPr>
          <p:cNvPr id="119" name="Content Placeholder 2">
            <a:extLst>
              <a:ext uri="{FF2B5EF4-FFF2-40B4-BE49-F238E27FC236}">
                <a16:creationId xmlns:a16="http://schemas.microsoft.com/office/drawing/2014/main" id="{9A5CEC6B-4469-46BE-B059-5A0274B61468}"/>
              </a:ext>
            </a:extLst>
          </p:cNvPr>
          <p:cNvSpPr>
            <a:spLocks noGrp="1"/>
          </p:cNvSpPr>
          <p:nvPr>
            <p:ph idx="83" hasCustomPrompt="1"/>
          </p:nvPr>
        </p:nvSpPr>
        <p:spPr>
          <a:xfrm>
            <a:off x="8501286" y="2290939"/>
            <a:ext cx="1295314" cy="365125"/>
          </a:xfrm>
          <a:noFill/>
        </p:spPr>
        <p:txBody>
          <a:bodyPr/>
          <a:lstStyle>
            <a:lvl1pPr marL="0" indent="0" algn="ctr">
              <a:buNone/>
              <a:defRPr sz="1050" b="0" i="1" u="none">
                <a:solidFill>
                  <a:schemeClr val="accent1"/>
                </a:solidFill>
                <a:latin typeface="Barlow Semi Condensed SemiBold" panose="00000706000000000000" pitchFamily="2" charset="0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Project Role</a:t>
            </a:r>
          </a:p>
        </p:txBody>
      </p:sp>
      <p:sp>
        <p:nvSpPr>
          <p:cNvPr id="120" name="Content Placeholder 2">
            <a:extLst>
              <a:ext uri="{FF2B5EF4-FFF2-40B4-BE49-F238E27FC236}">
                <a16:creationId xmlns:a16="http://schemas.microsoft.com/office/drawing/2014/main" id="{96B2265D-304B-40A7-9156-0A16DCCF801B}"/>
              </a:ext>
            </a:extLst>
          </p:cNvPr>
          <p:cNvSpPr>
            <a:spLocks noGrp="1"/>
          </p:cNvSpPr>
          <p:nvPr>
            <p:ph idx="84" hasCustomPrompt="1"/>
          </p:nvPr>
        </p:nvSpPr>
        <p:spPr>
          <a:xfrm>
            <a:off x="7021497" y="5459819"/>
            <a:ext cx="1295314" cy="252001"/>
          </a:xfrm>
          <a:solidFill>
            <a:schemeClr val="bg1"/>
          </a:solidFill>
        </p:spPr>
        <p:txBody>
          <a:bodyPr wrap="square"/>
          <a:lstStyle>
            <a:lvl1pPr marL="0" indent="0" algn="ctr">
              <a:spcBef>
                <a:spcPts val="0"/>
              </a:spcBef>
              <a:buNone/>
              <a:defRPr sz="1050" b="1" u="none">
                <a:solidFill>
                  <a:schemeClr val="tx1">
                    <a:lumMod val="75000"/>
                    <a:lumOff val="25000"/>
                  </a:schemeClr>
                </a:solidFill>
                <a:latin typeface="Barlow Semi Condensed SemiBold" panose="00000706000000000000" pitchFamily="2" charset="0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First Name Last Name</a:t>
            </a:r>
          </a:p>
        </p:txBody>
      </p:sp>
      <p:sp>
        <p:nvSpPr>
          <p:cNvPr id="121" name="Content Placeholder 2">
            <a:extLst>
              <a:ext uri="{FF2B5EF4-FFF2-40B4-BE49-F238E27FC236}">
                <a16:creationId xmlns:a16="http://schemas.microsoft.com/office/drawing/2014/main" id="{05FB6775-83B1-4A2B-BD14-2B02E91320E4}"/>
              </a:ext>
            </a:extLst>
          </p:cNvPr>
          <p:cNvSpPr>
            <a:spLocks noGrp="1"/>
          </p:cNvSpPr>
          <p:nvPr>
            <p:ph idx="85" hasCustomPrompt="1"/>
          </p:nvPr>
        </p:nvSpPr>
        <p:spPr>
          <a:xfrm>
            <a:off x="7021497" y="5631060"/>
            <a:ext cx="1295314" cy="365125"/>
          </a:xfrm>
          <a:noFill/>
        </p:spPr>
        <p:txBody>
          <a:bodyPr/>
          <a:lstStyle>
            <a:lvl1pPr marL="0" indent="0" algn="ctr">
              <a:buNone/>
              <a:defRPr sz="1050" b="0" i="1" u="none">
                <a:solidFill>
                  <a:schemeClr val="accent1"/>
                </a:solidFill>
                <a:latin typeface="Barlow Semi Condensed SemiBold" panose="00000706000000000000" pitchFamily="2" charset="0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Project Role</a:t>
            </a:r>
          </a:p>
        </p:txBody>
      </p:sp>
      <p:sp>
        <p:nvSpPr>
          <p:cNvPr id="122" name="Content Placeholder 2">
            <a:extLst>
              <a:ext uri="{FF2B5EF4-FFF2-40B4-BE49-F238E27FC236}">
                <a16:creationId xmlns:a16="http://schemas.microsoft.com/office/drawing/2014/main" id="{836C5725-AA49-43F8-B357-610B84A4A24C}"/>
              </a:ext>
            </a:extLst>
          </p:cNvPr>
          <p:cNvSpPr>
            <a:spLocks noGrp="1"/>
          </p:cNvSpPr>
          <p:nvPr>
            <p:ph idx="86" hasCustomPrompt="1"/>
          </p:nvPr>
        </p:nvSpPr>
        <p:spPr>
          <a:xfrm>
            <a:off x="8501286" y="5459819"/>
            <a:ext cx="1295314" cy="252001"/>
          </a:xfrm>
          <a:solidFill>
            <a:schemeClr val="bg1"/>
          </a:solidFill>
        </p:spPr>
        <p:txBody>
          <a:bodyPr wrap="square"/>
          <a:lstStyle>
            <a:lvl1pPr marL="0" indent="0" algn="ctr">
              <a:spcBef>
                <a:spcPts val="0"/>
              </a:spcBef>
              <a:buNone/>
              <a:defRPr sz="1050" b="1" u="none">
                <a:solidFill>
                  <a:schemeClr val="tx1">
                    <a:lumMod val="75000"/>
                    <a:lumOff val="25000"/>
                  </a:schemeClr>
                </a:solidFill>
                <a:latin typeface="Barlow Semi Condensed SemiBold" panose="00000706000000000000" pitchFamily="2" charset="0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First Name Last Name</a:t>
            </a:r>
          </a:p>
        </p:txBody>
      </p:sp>
      <p:sp>
        <p:nvSpPr>
          <p:cNvPr id="123" name="Content Placeholder 2">
            <a:extLst>
              <a:ext uri="{FF2B5EF4-FFF2-40B4-BE49-F238E27FC236}">
                <a16:creationId xmlns:a16="http://schemas.microsoft.com/office/drawing/2014/main" id="{C71E6172-3E2E-446E-B9FE-4420A77681E5}"/>
              </a:ext>
            </a:extLst>
          </p:cNvPr>
          <p:cNvSpPr>
            <a:spLocks noGrp="1"/>
          </p:cNvSpPr>
          <p:nvPr>
            <p:ph idx="87" hasCustomPrompt="1"/>
          </p:nvPr>
        </p:nvSpPr>
        <p:spPr>
          <a:xfrm>
            <a:off x="8501286" y="5631060"/>
            <a:ext cx="1295314" cy="365125"/>
          </a:xfrm>
          <a:noFill/>
        </p:spPr>
        <p:txBody>
          <a:bodyPr/>
          <a:lstStyle>
            <a:lvl1pPr marL="0" indent="0" algn="ctr">
              <a:buNone/>
              <a:defRPr sz="1050" b="0" i="1" u="none">
                <a:solidFill>
                  <a:schemeClr val="accent1"/>
                </a:solidFill>
                <a:latin typeface="Barlow Semi Condensed SemiBold" panose="00000706000000000000" pitchFamily="2" charset="0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Project Role</a:t>
            </a:r>
          </a:p>
        </p:txBody>
      </p:sp>
      <p:sp>
        <p:nvSpPr>
          <p:cNvPr id="62" name="Picture Placeholder 6">
            <a:extLst>
              <a:ext uri="{FF2B5EF4-FFF2-40B4-BE49-F238E27FC236}">
                <a16:creationId xmlns:a16="http://schemas.microsoft.com/office/drawing/2014/main" id="{E0AC05C1-6859-499E-A7D2-89DEFC25F266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2422132" y="3454119"/>
            <a:ext cx="1146000" cy="1146000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headshot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D7EF1D47-1AEB-4A1D-8A92-F7AD6B88EB81}"/>
              </a:ext>
            </a:extLst>
          </p:cNvPr>
          <p:cNvCxnSpPr>
            <a:cxnSpLocks/>
          </p:cNvCxnSpPr>
          <p:nvPr userDrawn="1"/>
        </p:nvCxnSpPr>
        <p:spPr>
          <a:xfrm>
            <a:off x="10654571" y="3992968"/>
            <a:ext cx="0" cy="2143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Picture Placeholder 6">
            <a:extLst>
              <a:ext uri="{FF2B5EF4-FFF2-40B4-BE49-F238E27FC236}">
                <a16:creationId xmlns:a16="http://schemas.microsoft.com/office/drawing/2014/main" id="{BA834C60-8877-4251-9F12-F9B5B528D6D7}"/>
              </a:ext>
            </a:extLst>
          </p:cNvPr>
          <p:cNvSpPr>
            <a:spLocks noGrp="1"/>
          </p:cNvSpPr>
          <p:nvPr>
            <p:ph type="pic" sz="quarter" idx="88" hasCustomPrompt="1"/>
          </p:nvPr>
        </p:nvSpPr>
        <p:spPr>
          <a:xfrm>
            <a:off x="10080635" y="4232356"/>
            <a:ext cx="1146000" cy="1146000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headshot</a:t>
            </a:r>
          </a:p>
        </p:txBody>
      </p:sp>
      <p:sp>
        <p:nvSpPr>
          <p:cNvPr id="126" name="Content Placeholder 2">
            <a:extLst>
              <a:ext uri="{FF2B5EF4-FFF2-40B4-BE49-F238E27FC236}">
                <a16:creationId xmlns:a16="http://schemas.microsoft.com/office/drawing/2014/main" id="{05111F35-D038-4D3E-B92D-D218ABF33986}"/>
              </a:ext>
            </a:extLst>
          </p:cNvPr>
          <p:cNvSpPr>
            <a:spLocks noGrp="1"/>
          </p:cNvSpPr>
          <p:nvPr>
            <p:ph idx="89" hasCustomPrompt="1"/>
          </p:nvPr>
        </p:nvSpPr>
        <p:spPr>
          <a:xfrm>
            <a:off x="10005978" y="5457525"/>
            <a:ext cx="1295314" cy="252001"/>
          </a:xfrm>
          <a:solidFill>
            <a:schemeClr val="bg1"/>
          </a:solidFill>
        </p:spPr>
        <p:txBody>
          <a:bodyPr wrap="square"/>
          <a:lstStyle>
            <a:lvl1pPr marL="0" indent="0" algn="ctr">
              <a:spcBef>
                <a:spcPts val="0"/>
              </a:spcBef>
              <a:buNone/>
              <a:defRPr sz="1050" b="1" u="none">
                <a:solidFill>
                  <a:schemeClr val="tx1">
                    <a:lumMod val="75000"/>
                    <a:lumOff val="25000"/>
                  </a:schemeClr>
                </a:solidFill>
                <a:latin typeface="Barlow Semi Condensed SemiBold" panose="00000706000000000000" pitchFamily="2" charset="0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First Name Last Name</a:t>
            </a:r>
          </a:p>
        </p:txBody>
      </p:sp>
      <p:sp>
        <p:nvSpPr>
          <p:cNvPr id="127" name="Content Placeholder 2">
            <a:extLst>
              <a:ext uri="{FF2B5EF4-FFF2-40B4-BE49-F238E27FC236}">
                <a16:creationId xmlns:a16="http://schemas.microsoft.com/office/drawing/2014/main" id="{2CE8894D-09BA-4831-9BD4-22213ECE400C}"/>
              </a:ext>
            </a:extLst>
          </p:cNvPr>
          <p:cNvSpPr>
            <a:spLocks noGrp="1"/>
          </p:cNvSpPr>
          <p:nvPr>
            <p:ph idx="90" hasCustomPrompt="1"/>
          </p:nvPr>
        </p:nvSpPr>
        <p:spPr>
          <a:xfrm>
            <a:off x="10005978" y="5628766"/>
            <a:ext cx="1295314" cy="365125"/>
          </a:xfrm>
          <a:noFill/>
        </p:spPr>
        <p:txBody>
          <a:bodyPr/>
          <a:lstStyle>
            <a:lvl1pPr marL="0" indent="0" algn="ctr">
              <a:buNone/>
              <a:defRPr sz="1050" b="0" i="1" u="none">
                <a:solidFill>
                  <a:schemeClr val="accent1"/>
                </a:solidFill>
                <a:latin typeface="Barlow Semi Condensed SemiBold" panose="00000706000000000000" pitchFamily="2" charset="0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Project Role</a:t>
            </a:r>
          </a:p>
        </p:txBody>
      </p:sp>
      <p:sp>
        <p:nvSpPr>
          <p:cNvPr id="140" name="Content Placeholder 2">
            <a:extLst>
              <a:ext uri="{FF2B5EF4-FFF2-40B4-BE49-F238E27FC236}">
                <a16:creationId xmlns:a16="http://schemas.microsoft.com/office/drawing/2014/main" id="{1F959EEB-5627-4B61-94EF-C9590209E4F3}"/>
              </a:ext>
            </a:extLst>
          </p:cNvPr>
          <p:cNvSpPr>
            <a:spLocks noGrp="1"/>
          </p:cNvSpPr>
          <p:nvPr>
            <p:ph idx="91" hasCustomPrompt="1"/>
          </p:nvPr>
        </p:nvSpPr>
        <p:spPr>
          <a:xfrm>
            <a:off x="2196436" y="4684334"/>
            <a:ext cx="1541622" cy="243709"/>
          </a:xfrm>
          <a:solidFill>
            <a:schemeClr val="bg1"/>
          </a:solidFill>
        </p:spPr>
        <p:txBody>
          <a:bodyPr wrap="square"/>
          <a:lstStyle>
            <a:lvl1pPr marL="0" indent="0" algn="ctr">
              <a:spcBef>
                <a:spcPts val="0"/>
              </a:spcBef>
              <a:buNone/>
              <a:defRPr sz="1050" b="1" u="none">
                <a:solidFill>
                  <a:schemeClr val="tx1">
                    <a:lumMod val="75000"/>
                    <a:lumOff val="25000"/>
                  </a:schemeClr>
                </a:solidFill>
                <a:latin typeface="Barlow Semi Condensed SemiBold" panose="00000706000000000000" pitchFamily="2" charset="0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First Name Last Name</a:t>
            </a:r>
          </a:p>
        </p:txBody>
      </p:sp>
      <p:sp>
        <p:nvSpPr>
          <p:cNvPr id="141" name="Content Placeholder 2">
            <a:extLst>
              <a:ext uri="{FF2B5EF4-FFF2-40B4-BE49-F238E27FC236}">
                <a16:creationId xmlns:a16="http://schemas.microsoft.com/office/drawing/2014/main" id="{5C3F7FDC-C0EA-42BA-BF61-41C8A8AECE5D}"/>
              </a:ext>
            </a:extLst>
          </p:cNvPr>
          <p:cNvSpPr>
            <a:spLocks noGrp="1"/>
          </p:cNvSpPr>
          <p:nvPr>
            <p:ph idx="92" hasCustomPrompt="1"/>
          </p:nvPr>
        </p:nvSpPr>
        <p:spPr>
          <a:xfrm>
            <a:off x="2196436" y="4866442"/>
            <a:ext cx="1541622" cy="353111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050" b="0" i="1" u="none">
                <a:solidFill>
                  <a:schemeClr val="accent1"/>
                </a:solidFill>
                <a:latin typeface="Barlow Semi Condensed SemiBold" panose="00000706000000000000" pitchFamily="2" charset="0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Project Role</a:t>
            </a:r>
          </a:p>
        </p:txBody>
      </p:sp>
    </p:spTree>
    <p:extLst>
      <p:ext uri="{BB962C8B-B14F-4D97-AF65-F5344CB8AC3E}">
        <p14:creationId xmlns:p14="http://schemas.microsoft.com/office/powerpoint/2010/main" val="1040909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5">
            <a:extLst>
              <a:ext uri="{FF2B5EF4-FFF2-40B4-BE49-F238E27FC236}">
                <a16:creationId xmlns:a16="http://schemas.microsoft.com/office/drawing/2014/main" id="{E244B1D3-264E-45B2-8D8B-DBEA2AB69D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7990" y="509679"/>
            <a:ext cx="8075488" cy="5942492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algn="ctr">
              <a:defRPr lang="en-ZA" sz="7200" b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Clr>
                <a:schemeClr val="accent1"/>
              </a:buClr>
              <a:buFont typeface="Corbel" panose="020B0503020204020204" pitchFamily="34" charset="0"/>
            </a:pPr>
            <a:r>
              <a:rPr lang="en-US" noProof="0" dirty="0"/>
              <a:t>Thank You!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452F98B-F78B-4CDA-943C-D1666E2C70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63993" y="2833687"/>
            <a:ext cx="1281113" cy="1281113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9CFBA08-E3AF-AE9E-E0C2-317D4E71FE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45106" y="2833687"/>
            <a:ext cx="1259342" cy="125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5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Green"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06E6D59-AED3-4F27-80B9-CFDCD8D01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987" y="2644051"/>
            <a:ext cx="5166724" cy="2190731"/>
          </a:xfrm>
          <a:noFill/>
        </p:spPr>
        <p:txBody>
          <a:bodyPr vert="horz" lIns="640080" tIns="0" rIns="640080" bIns="0" rtlCol="0" anchor="ctr" anchorCtr="0">
            <a:normAutofit/>
          </a:bodyPr>
          <a:lstStyle>
            <a:lvl1pPr>
              <a:defRPr lang="en-ZA" sz="6000" b="0"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Clr>
                <a:schemeClr val="accent1"/>
              </a:buClr>
              <a:buFont typeface="Corbel" panose="020B0503020204020204" pitchFamily="34" charset="0"/>
            </a:pP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9773" y="4834783"/>
            <a:ext cx="3437264" cy="9994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548CDC0-A5F5-458E-BF76-26100B1C37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-1"/>
            <a:ext cx="7013987" cy="6857999"/>
          </a:xfrm>
        </p:spPr>
        <p:txBody>
          <a:bodyPr tIns="914400"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4FC240-08F2-458F-AF45-E99E4328EF5B}"/>
              </a:ext>
            </a:extLst>
          </p:cNvPr>
          <p:cNvCxnSpPr>
            <a:cxnSpLocks/>
          </p:cNvCxnSpPr>
          <p:nvPr userDrawn="1"/>
        </p:nvCxnSpPr>
        <p:spPr>
          <a:xfrm>
            <a:off x="7693478" y="2559237"/>
            <a:ext cx="940518" cy="0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004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range"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06E6D59-AED3-4F27-80B9-CFDCD8D01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986" y="2644051"/>
            <a:ext cx="5166725" cy="2190731"/>
          </a:xfrm>
          <a:noFill/>
        </p:spPr>
        <p:txBody>
          <a:bodyPr vert="horz" lIns="640080" tIns="0" rIns="640080" bIns="0" rtlCol="0" anchor="ctr" anchorCtr="0">
            <a:normAutofit/>
          </a:bodyPr>
          <a:lstStyle>
            <a:lvl1pPr>
              <a:defRPr lang="en-ZA" sz="6000" b="0"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Clr>
                <a:schemeClr val="accent1"/>
              </a:buClr>
              <a:buFont typeface="Corbel" panose="020B0503020204020204" pitchFamily="34" charset="0"/>
            </a:pP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9773" y="4834783"/>
            <a:ext cx="3437264" cy="9994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548CDC0-A5F5-458E-BF76-26100B1C37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-1"/>
            <a:ext cx="7013987" cy="6857999"/>
          </a:xfrm>
        </p:spPr>
        <p:txBody>
          <a:bodyPr tIns="914400"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4FC240-08F2-458F-AF45-E99E4328EF5B}"/>
              </a:ext>
            </a:extLst>
          </p:cNvPr>
          <p:cNvCxnSpPr>
            <a:cxnSpLocks/>
          </p:cNvCxnSpPr>
          <p:nvPr userDrawn="1"/>
        </p:nvCxnSpPr>
        <p:spPr>
          <a:xfrm>
            <a:off x="7693478" y="2559237"/>
            <a:ext cx="940518" cy="0"/>
          </a:xfrm>
          <a:prstGeom prst="line">
            <a:avLst/>
          </a:prstGeom>
          <a:ln w="1016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010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Red"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06E6D59-AED3-4F27-80B9-CFDCD8D01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987" y="2644051"/>
            <a:ext cx="5166724" cy="2190731"/>
          </a:xfrm>
          <a:noFill/>
        </p:spPr>
        <p:txBody>
          <a:bodyPr vert="horz" lIns="640080" tIns="0" rIns="640080" bIns="0" rtlCol="0" anchor="ctr" anchorCtr="0">
            <a:normAutofit/>
          </a:bodyPr>
          <a:lstStyle>
            <a:lvl1pPr>
              <a:defRPr lang="en-ZA" sz="6000" b="0"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Clr>
                <a:schemeClr val="accent1"/>
              </a:buClr>
              <a:buFont typeface="Corbel" panose="020B0503020204020204" pitchFamily="34" charset="0"/>
            </a:pP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9773" y="4834783"/>
            <a:ext cx="3437264" cy="9994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548CDC0-A5F5-458E-BF76-26100B1C37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-1"/>
            <a:ext cx="7013987" cy="6857999"/>
          </a:xfrm>
        </p:spPr>
        <p:txBody>
          <a:bodyPr tIns="914400"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4FC240-08F2-458F-AF45-E99E4328EF5B}"/>
              </a:ext>
            </a:extLst>
          </p:cNvPr>
          <p:cNvCxnSpPr>
            <a:cxnSpLocks/>
          </p:cNvCxnSpPr>
          <p:nvPr userDrawn="1"/>
        </p:nvCxnSpPr>
        <p:spPr>
          <a:xfrm>
            <a:off x="7693478" y="2559237"/>
            <a:ext cx="940518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543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lue (no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58676-E85F-4F30-B1F4-2521D40973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06224" y="6356350"/>
            <a:ext cx="370575" cy="365125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12AC0B-D250-49F4-B419-1BCC7CBC4D86}"/>
              </a:ext>
            </a:extLst>
          </p:cNvPr>
          <p:cNvSpPr/>
          <p:nvPr userDrawn="1"/>
        </p:nvSpPr>
        <p:spPr>
          <a:xfrm>
            <a:off x="5105400" y="0"/>
            <a:ext cx="7176911" cy="6858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5">
            <a:extLst>
              <a:ext uri="{FF2B5EF4-FFF2-40B4-BE49-F238E27FC236}">
                <a16:creationId xmlns:a16="http://schemas.microsoft.com/office/drawing/2014/main" id="{8E948A77-C7BF-4A4F-80DC-58B27E98B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44051"/>
            <a:ext cx="5166723" cy="2190731"/>
          </a:xfrm>
          <a:noFill/>
        </p:spPr>
        <p:txBody>
          <a:bodyPr vert="horz" lIns="640080" tIns="0" rIns="640080" bIns="0" rtlCol="0" anchor="ctr" anchorCtr="0">
            <a:normAutofit/>
          </a:bodyPr>
          <a:lstStyle>
            <a:lvl1pPr>
              <a:defRPr lang="en-ZA" sz="6000" b="0"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Clr>
                <a:schemeClr val="accent1"/>
              </a:buClr>
              <a:buFont typeface="Corbel" panose="020B0503020204020204" pitchFamily="34" charset="0"/>
            </a:pPr>
            <a:endParaRPr lang="en-US" noProof="0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CE64411-666E-45D1-B701-124459941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786" y="4834783"/>
            <a:ext cx="3437264" cy="9994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7021CCA-6B8B-4AF7-BD58-9CD14A6C3248}"/>
              </a:ext>
            </a:extLst>
          </p:cNvPr>
          <p:cNvCxnSpPr>
            <a:cxnSpLocks/>
          </p:cNvCxnSpPr>
          <p:nvPr userDrawn="1"/>
        </p:nvCxnSpPr>
        <p:spPr>
          <a:xfrm>
            <a:off x="679491" y="2559237"/>
            <a:ext cx="940518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36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Green (no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58676-E85F-4F30-B1F4-2521D40973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06224" y="6356350"/>
            <a:ext cx="370575" cy="365125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12AC0B-D250-49F4-B419-1BCC7CBC4D86}"/>
              </a:ext>
            </a:extLst>
          </p:cNvPr>
          <p:cNvSpPr/>
          <p:nvPr userDrawn="1"/>
        </p:nvSpPr>
        <p:spPr>
          <a:xfrm>
            <a:off x="5105400" y="0"/>
            <a:ext cx="7176911" cy="6858000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5">
            <a:extLst>
              <a:ext uri="{FF2B5EF4-FFF2-40B4-BE49-F238E27FC236}">
                <a16:creationId xmlns:a16="http://schemas.microsoft.com/office/drawing/2014/main" id="{8E948A77-C7BF-4A4F-80DC-58B27E98B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44051"/>
            <a:ext cx="5166723" cy="2190731"/>
          </a:xfrm>
          <a:noFill/>
        </p:spPr>
        <p:txBody>
          <a:bodyPr vert="horz" lIns="640080" tIns="0" rIns="640080" bIns="0" rtlCol="0" anchor="ctr" anchorCtr="0">
            <a:normAutofit/>
          </a:bodyPr>
          <a:lstStyle>
            <a:lvl1pPr>
              <a:defRPr lang="en-ZA" sz="6000" b="0"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Clr>
                <a:schemeClr val="accent1"/>
              </a:buClr>
              <a:buFont typeface="Corbel" panose="020B0503020204020204" pitchFamily="34" charset="0"/>
            </a:pPr>
            <a:endParaRPr lang="en-US" noProof="0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CE64411-666E-45D1-B701-124459941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786" y="4834783"/>
            <a:ext cx="3437264" cy="9994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7021CCA-6B8B-4AF7-BD58-9CD14A6C3248}"/>
              </a:ext>
            </a:extLst>
          </p:cNvPr>
          <p:cNvCxnSpPr>
            <a:cxnSpLocks/>
          </p:cNvCxnSpPr>
          <p:nvPr userDrawn="1"/>
        </p:nvCxnSpPr>
        <p:spPr>
          <a:xfrm>
            <a:off x="679491" y="2559237"/>
            <a:ext cx="940518" cy="0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2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range (no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58676-E85F-4F30-B1F4-2521D40973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06224" y="6356350"/>
            <a:ext cx="370575" cy="365125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12AC0B-D250-49F4-B419-1BCC7CBC4D86}"/>
              </a:ext>
            </a:extLst>
          </p:cNvPr>
          <p:cNvSpPr/>
          <p:nvPr userDrawn="1"/>
        </p:nvSpPr>
        <p:spPr>
          <a:xfrm>
            <a:off x="5105400" y="0"/>
            <a:ext cx="7176911" cy="6858000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5">
            <a:extLst>
              <a:ext uri="{FF2B5EF4-FFF2-40B4-BE49-F238E27FC236}">
                <a16:creationId xmlns:a16="http://schemas.microsoft.com/office/drawing/2014/main" id="{8E948A77-C7BF-4A4F-80DC-58B27E98B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44051"/>
            <a:ext cx="5166723" cy="2190731"/>
          </a:xfrm>
          <a:noFill/>
        </p:spPr>
        <p:txBody>
          <a:bodyPr vert="horz" lIns="640080" tIns="0" rIns="640080" bIns="0" rtlCol="0" anchor="ctr" anchorCtr="0">
            <a:normAutofit/>
          </a:bodyPr>
          <a:lstStyle>
            <a:lvl1pPr>
              <a:defRPr lang="en-ZA" sz="6000" b="0"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Clr>
                <a:schemeClr val="accent1"/>
              </a:buClr>
              <a:buFont typeface="Corbel" panose="020B0503020204020204" pitchFamily="34" charset="0"/>
            </a:pPr>
            <a:endParaRPr lang="en-US" noProof="0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CE64411-666E-45D1-B701-124459941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786" y="4834783"/>
            <a:ext cx="3437264" cy="9994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7021CCA-6B8B-4AF7-BD58-9CD14A6C3248}"/>
              </a:ext>
            </a:extLst>
          </p:cNvPr>
          <p:cNvCxnSpPr>
            <a:cxnSpLocks/>
          </p:cNvCxnSpPr>
          <p:nvPr userDrawn="1"/>
        </p:nvCxnSpPr>
        <p:spPr>
          <a:xfrm>
            <a:off x="679491" y="2559237"/>
            <a:ext cx="940518" cy="0"/>
          </a:xfrm>
          <a:prstGeom prst="line">
            <a:avLst/>
          </a:prstGeom>
          <a:ln w="1016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3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Red (no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58676-E85F-4F30-B1F4-2521D40973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06224" y="6356350"/>
            <a:ext cx="370575" cy="365125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12AC0B-D250-49F4-B419-1BCC7CBC4D86}"/>
              </a:ext>
            </a:extLst>
          </p:cNvPr>
          <p:cNvSpPr/>
          <p:nvPr userDrawn="1"/>
        </p:nvSpPr>
        <p:spPr>
          <a:xfrm>
            <a:off x="5105400" y="0"/>
            <a:ext cx="7176911" cy="6858000"/>
          </a:xfrm>
          <a:prstGeom prst="rect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5">
            <a:extLst>
              <a:ext uri="{FF2B5EF4-FFF2-40B4-BE49-F238E27FC236}">
                <a16:creationId xmlns:a16="http://schemas.microsoft.com/office/drawing/2014/main" id="{8E948A77-C7BF-4A4F-80DC-58B27E98B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44051"/>
            <a:ext cx="5166723" cy="2190731"/>
          </a:xfrm>
          <a:noFill/>
        </p:spPr>
        <p:txBody>
          <a:bodyPr vert="horz" lIns="640080" tIns="0" rIns="640080" bIns="0" rtlCol="0" anchor="ctr" anchorCtr="0">
            <a:normAutofit/>
          </a:bodyPr>
          <a:lstStyle>
            <a:lvl1pPr>
              <a:defRPr lang="en-ZA" sz="6000" b="0"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Clr>
                <a:schemeClr val="accent1"/>
              </a:buClr>
              <a:buFont typeface="Corbel" panose="020B0503020204020204" pitchFamily="34" charset="0"/>
            </a:pPr>
            <a:endParaRPr lang="en-US" noProof="0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CE64411-666E-45D1-B701-124459941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786" y="4834783"/>
            <a:ext cx="3437264" cy="9994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7021CCA-6B8B-4AF7-BD58-9CD14A6C3248}"/>
              </a:ext>
            </a:extLst>
          </p:cNvPr>
          <p:cNvCxnSpPr>
            <a:cxnSpLocks/>
          </p:cNvCxnSpPr>
          <p:nvPr userDrawn="1"/>
        </p:nvCxnSpPr>
        <p:spPr>
          <a:xfrm>
            <a:off x="679491" y="2559237"/>
            <a:ext cx="940518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987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4" y="432000"/>
            <a:ext cx="11255165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656000"/>
            <a:ext cx="11340000" cy="446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B8C04E-47A8-436C-8075-09BCDE2AF890}"/>
              </a:ext>
            </a:extLst>
          </p:cNvPr>
          <p:cNvSpPr/>
          <p:nvPr userDrawn="1"/>
        </p:nvSpPr>
        <p:spPr>
          <a:xfrm>
            <a:off x="12146281" y="6355370"/>
            <a:ext cx="45719" cy="3689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28C430F-CDB3-43BC-9D3B-33B769F59091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5" y="6336630"/>
            <a:ext cx="444038" cy="44403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53F2C-4494-4425-9D21-C8DC60D85C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3683" y="6356350"/>
            <a:ext cx="3990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Rincon Consultants, Inc.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34175B-AB9C-4A22-83C2-F652A65F3E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2088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95292-84BA-4DC3-8112-D707BE2964F7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11D101-C104-4098-BC5E-BE185361D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089" y="6356350"/>
            <a:ext cx="5575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2"/>
                </a:solidFill>
                <a:latin typeface="+mj-lt"/>
              </a:defRPr>
            </a:lvl1pPr>
          </a:lstStyle>
          <a:p>
            <a:fld id="{79D60C0C-5B80-4E31-A459-5CE54BAFE7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81" r:id="rId3"/>
    <p:sldLayoutId id="2147483682" r:id="rId4"/>
    <p:sldLayoutId id="2147483683" r:id="rId5"/>
    <p:sldLayoutId id="2147483673" r:id="rId6"/>
    <p:sldLayoutId id="2147483684" r:id="rId7"/>
    <p:sldLayoutId id="2147483685" r:id="rId8"/>
    <p:sldLayoutId id="2147483686" r:id="rId9"/>
    <p:sldLayoutId id="2147483650" r:id="rId10"/>
    <p:sldLayoutId id="2147483654" r:id="rId11"/>
    <p:sldLayoutId id="2147483652" r:id="rId12"/>
    <p:sldLayoutId id="2147483659" r:id="rId13"/>
    <p:sldLayoutId id="2147483655" r:id="rId14"/>
    <p:sldLayoutId id="2147483658" r:id="rId15"/>
    <p:sldLayoutId id="2147483687" r:id="rId16"/>
    <p:sldLayoutId id="2147483670" r:id="rId17"/>
    <p:sldLayoutId id="2147483656" r:id="rId18"/>
    <p:sldLayoutId id="2147483680" r:id="rId19"/>
    <p:sldLayoutId id="2147483688" r:id="rId20"/>
    <p:sldLayoutId id="2147483672" r:id="rId2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gpersicone@cityofmarina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hyperlink" Target="mailto:rrussell@rinconconsultants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658C5F-FFD7-4773-B0F2-9C8A2AC608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Workshop #1: November 9, 2022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B5A60F-0799-43A1-9ECF-CE10C0C614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Marina Housing Element Update</a:t>
            </a:r>
          </a:p>
        </p:txBody>
      </p:sp>
      <p:pic>
        <p:nvPicPr>
          <p:cNvPr id="7" name="Picture Placeholder 6" descr="A picture containing shape&#10;&#10;Description automatically generated">
            <a:extLst>
              <a:ext uri="{FF2B5EF4-FFF2-40B4-BE49-F238E27FC236}">
                <a16:creationId xmlns:a16="http://schemas.microsoft.com/office/drawing/2014/main" id="{3AF63C71-94C1-A724-D306-2DD59915C5F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7122" t="-19689" r="26809" b="-173"/>
          <a:stretch/>
        </p:blipFill>
        <p:spPr>
          <a:xfrm>
            <a:off x="6096000" y="0"/>
            <a:ext cx="6096000" cy="6858000"/>
          </a:xfr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451384-4EE5-41DE-98B2-E3E96506D38A}"/>
              </a:ext>
            </a:extLst>
          </p:cNvPr>
          <p:cNvCxnSpPr/>
          <p:nvPr/>
        </p:nvCxnSpPr>
        <p:spPr>
          <a:xfrm>
            <a:off x="574779" y="3768807"/>
            <a:ext cx="458688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8E1A1AD-7606-2957-2901-AEB952C6F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75" y="4534101"/>
            <a:ext cx="1045028" cy="10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4CEC4-E262-4F6A-9374-DCA5EA877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/>
              <a:t>Housing Element Components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865AF0-06B6-4633-94A3-B8927DC2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6224" y="6356350"/>
            <a:ext cx="370575" cy="365125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10</a:t>
            </a:fld>
            <a:endParaRPr lang="en-US" noProof="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740B19-C21B-DF2A-CCF8-E95CABDF89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373925"/>
              </p:ext>
            </p:extLst>
          </p:nvPr>
        </p:nvGraphicFramePr>
        <p:xfrm>
          <a:off x="431800" y="1362075"/>
          <a:ext cx="11339513" cy="4757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011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179113E8-60E1-4200-9131-80B25462E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State Legislation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4FAB83DC-19AB-4FC6-A88D-A51E6CA76E2F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432000" y="1408408"/>
            <a:ext cx="5472001" cy="4464000"/>
          </a:xfrm>
        </p:spPr>
        <p:txBody>
          <a:bodyPr/>
          <a:lstStyle/>
          <a:p>
            <a:pPr lvl="1">
              <a:lnSpc>
                <a:spcPct val="110000"/>
              </a:lnSpc>
            </a:pPr>
            <a:r>
              <a:rPr lang="en-US" b="0" dirty="0"/>
              <a:t>SB35: Streamlined review (2017)</a:t>
            </a:r>
          </a:p>
          <a:p>
            <a:pPr lvl="1">
              <a:lnSpc>
                <a:spcPct val="110000"/>
              </a:lnSpc>
            </a:pPr>
            <a:r>
              <a:rPr lang="en-US" b="0" dirty="0"/>
              <a:t>SB 166: No Net Loss Zoning (2017) </a:t>
            </a:r>
          </a:p>
          <a:p>
            <a:pPr lvl="1">
              <a:lnSpc>
                <a:spcPct val="110000"/>
              </a:lnSpc>
            </a:pPr>
            <a:r>
              <a:rPr lang="en-US" b="0" dirty="0"/>
              <a:t>AB 686: Affirmatively Furthering Fair Housing (2018) </a:t>
            </a:r>
          </a:p>
          <a:p>
            <a:pPr lvl="1">
              <a:lnSpc>
                <a:spcPct val="110000"/>
              </a:lnSpc>
            </a:pPr>
            <a:r>
              <a:rPr lang="en-US" b="0" dirty="0"/>
              <a:t>SB 330: Housing Crisis Act (2019) </a:t>
            </a:r>
          </a:p>
          <a:p>
            <a:pPr lvl="1">
              <a:lnSpc>
                <a:spcPct val="110000"/>
              </a:lnSpc>
            </a:pPr>
            <a:r>
              <a:rPr lang="en-US" b="0" dirty="0"/>
              <a:t>California Comeback Plan: 31 new bills (2021) </a:t>
            </a:r>
          </a:p>
          <a:p>
            <a:pPr lvl="1">
              <a:lnSpc>
                <a:spcPct val="110000"/>
              </a:lnSpc>
            </a:pPr>
            <a:r>
              <a:rPr lang="en-US" b="0" dirty="0"/>
              <a:t>SB 9: Single-Family Lot Splits (2021)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AB 2011 and SB 6: Residential Development in Commercial Zones (2022)</a:t>
            </a:r>
            <a:endParaRPr lang="en-US" b="0" dirty="0"/>
          </a:p>
          <a:p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C477437D-B82D-4A73-AB14-A1FA89F08F65}"/>
              </a:ext>
            </a:extLst>
          </p:cNvPr>
          <p:cNvSpPr txBox="1">
            <a:spLocks/>
          </p:cNvSpPr>
          <p:nvPr/>
        </p:nvSpPr>
        <p:spPr>
          <a:xfrm flipH="1">
            <a:off x="6248400" y="584399"/>
            <a:ext cx="5824167" cy="6112019"/>
          </a:xfrm>
          <a:prstGeom prst="rect">
            <a:avLst/>
          </a:prstGeom>
        </p:spPr>
      </p:sp>
      <p:pic>
        <p:nvPicPr>
          <p:cNvPr id="2" name="Picture Placeholder 1" descr="Checklist outline">
            <a:extLst>
              <a:ext uri="{FF2B5EF4-FFF2-40B4-BE49-F238E27FC236}">
                <a16:creationId xmlns:a16="http://schemas.microsoft.com/office/drawing/2014/main" id="{46506372-17E9-5529-E8BB-6019C70FDF7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51" r="2351"/>
          <a:stretch>
            <a:fillRect/>
          </a:stretch>
        </p:blipFill>
        <p:spPr>
          <a:xfrm>
            <a:off x="6096000" y="373063"/>
            <a:ext cx="5824538" cy="611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01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4CEC4-E262-4F6A-9374-DCA5EA87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432000"/>
            <a:ext cx="5387166" cy="695740"/>
          </a:xfrm>
        </p:spPr>
        <p:txBody>
          <a:bodyPr anchor="ctr">
            <a:normAutofit/>
          </a:bodyPr>
          <a:lstStyle/>
          <a:p>
            <a:r>
              <a:rPr lang="en-US" spc="0" dirty="0"/>
              <a:t>Housing Element Site Inventory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0C0CDD-4D71-F71E-3900-CA96DFFB15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67" r="11983"/>
          <a:stretch/>
        </p:blipFill>
        <p:spPr>
          <a:xfrm>
            <a:off x="6096000" y="372991"/>
            <a:ext cx="5824167" cy="6112019"/>
          </a:xfrm>
          <a:prstGeom prst="rect">
            <a:avLst/>
          </a:prstGeom>
          <a:noFill/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70FCCF60-475F-C3F7-1F4D-223E88034F99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426000" y="1669764"/>
            <a:ext cx="5472001" cy="4464000"/>
          </a:xfrm>
        </p:spPr>
        <p:txBody>
          <a:bodyPr/>
          <a:lstStyle/>
          <a:p>
            <a:r>
              <a:rPr lang="en-US" sz="2400" dirty="0"/>
              <a:t>Used to identify sites to meet the City’s Regional Housing Needs Allocation (RHNA)</a:t>
            </a:r>
          </a:p>
          <a:p>
            <a:r>
              <a:rPr lang="en-US" sz="2400" cap="none" dirty="0"/>
              <a:t>RHNA is the minimum number of housing units each community is required to provide “adequate sites” through zoning and aim to construct</a:t>
            </a:r>
            <a:endParaRPr lang="en-US" sz="2400" dirty="0"/>
          </a:p>
          <a:p>
            <a:r>
              <a:rPr lang="en-US" sz="2400" cap="none" dirty="0"/>
              <a:t>One of the primary criteria necessary to achieve HCD certification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D9865AF0-06B6-4633-94A3-B8927DC2FD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06224" y="6356350"/>
            <a:ext cx="37057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US" noProof="0" smtClean="0"/>
              <a:pPr>
                <a:spcAft>
                  <a:spcPts val="600"/>
                </a:spcAft>
              </a:pPr>
              <a:t>12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27233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4CEC4-E262-4F6A-9374-DCA5EA877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/>
              <a:t>How is RHNA distributed?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865AF0-06B6-4633-94A3-B8927DC2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6224" y="6356350"/>
            <a:ext cx="370575" cy="365125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13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6C8D6C5-8C32-E663-2502-E4104A616DFA}"/>
              </a:ext>
            </a:extLst>
          </p:cNvPr>
          <p:cNvGrpSpPr/>
          <p:nvPr/>
        </p:nvGrpSpPr>
        <p:grpSpPr>
          <a:xfrm>
            <a:off x="1989586" y="1436753"/>
            <a:ext cx="7974635" cy="4255912"/>
            <a:chOff x="3301068" y="3335042"/>
            <a:chExt cx="5428609" cy="276317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4075B3F-CC46-CD0F-0BC3-E9F78C0ED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04" b="89325" l="4612" r="96063">
                          <a14:foregroundMark x1="42632" y1="3704" x2="56130" y2="6318"/>
                          <a14:foregroundMark x1="64004" y1="41830" x2="71991" y2="53377"/>
                          <a14:foregroundMark x1="71991" y1="53377" x2="73453" y2="54684"/>
                          <a14:foregroundMark x1="78853" y1="64924" x2="88751" y2="59477"/>
                          <a14:foregroundMark x1="88751" y1="59477" x2="96738" y2="69935"/>
                          <a14:foregroundMark x1="96738" y1="69935" x2="91564" y2="85185"/>
                          <a14:foregroundMark x1="91564" y1="85185" x2="82452" y2="85185"/>
                          <a14:foregroundMark x1="82452" y1="85185" x2="89539" y2="72985"/>
                          <a14:foregroundMark x1="89539" y1="72985" x2="91789" y2="73856"/>
                          <a14:foregroundMark x1="96175" y1="63617" x2="95388" y2="85185"/>
                          <a14:foregroundMark x1="4837" y1="62527" x2="14173" y2="67102"/>
                          <a14:foregroundMark x1="14173" y1="67102" x2="21822" y2="76471"/>
                          <a14:foregroundMark x1="21822" y1="76471" x2="13836" y2="87364"/>
                          <a14:foregroundMark x1="13836" y1="87364" x2="4612" y2="82789"/>
                          <a14:foregroundMark x1="4612" y1="82789" x2="10461" y2="67974"/>
                          <a14:foregroundMark x1="10461" y1="67974" x2="17660" y2="66449"/>
                          <a14:foregroundMark x1="28121" y1="54684" x2="34421" y2="41830"/>
                          <a14:foregroundMark x1="34421" y1="41830" x2="34421" y2="41830"/>
                          <a14:foregroundMark x1="39595" y1="74292" x2="48706" y2="75381"/>
                          <a14:foregroundMark x1="48706" y1="75381" x2="57705" y2="75381"/>
                          <a14:foregroundMark x1="57705" y1="75381" x2="62205" y2="75817"/>
                          <a14:backgroundMark x1="73228" y1="54684" x2="73228" y2="54684"/>
                          <a14:backgroundMark x1="73678" y1="54684" x2="73678" y2="546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01068" y="3335042"/>
              <a:ext cx="5351766" cy="2763173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25000"/>
                </a:prstClr>
              </a:outerShd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C9C6C7-FFCD-A759-C582-0F8DA31FAE1C}"/>
                </a:ext>
              </a:extLst>
            </p:cNvPr>
            <p:cNvSpPr txBox="1"/>
            <p:nvPr/>
          </p:nvSpPr>
          <p:spPr>
            <a:xfrm>
              <a:off x="7343775" y="5281613"/>
              <a:ext cx="1219200" cy="232774"/>
            </a:xfrm>
            <a:prstGeom prst="rect">
              <a:avLst/>
            </a:prstGeom>
            <a:solidFill>
              <a:srgbClr val="BFB67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AMBAG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1C0EEDE-A499-F791-86D3-7C8C13B6818A}"/>
                </a:ext>
              </a:extLst>
            </p:cNvPr>
            <p:cNvSpPr txBox="1"/>
            <p:nvPr/>
          </p:nvSpPr>
          <p:spPr>
            <a:xfrm>
              <a:off x="3653544" y="3764035"/>
              <a:ext cx="9616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Housing</a:t>
              </a:r>
            </a:p>
            <a:p>
              <a:r>
                <a:rPr lang="en-US" dirty="0"/>
                <a:t>Element</a:t>
              </a:r>
            </a:p>
            <a:p>
              <a:r>
                <a:rPr lang="en-US" dirty="0"/>
                <a:t>Updates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AA245E5-DE56-1DA8-70F9-A0FFC1A1C078}"/>
                </a:ext>
              </a:extLst>
            </p:cNvPr>
            <p:cNvSpPr txBox="1"/>
            <p:nvPr/>
          </p:nvSpPr>
          <p:spPr>
            <a:xfrm>
              <a:off x="7177072" y="3902534"/>
              <a:ext cx="15526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RHNA</a:t>
              </a:r>
            </a:p>
            <a:p>
              <a:r>
                <a:rPr lang="en-US" dirty="0"/>
                <a:t>Determination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4B27DD0-0C3F-998E-4518-B4B11C490569}"/>
                </a:ext>
              </a:extLst>
            </p:cNvPr>
            <p:cNvSpPr txBox="1"/>
            <p:nvPr/>
          </p:nvSpPr>
          <p:spPr>
            <a:xfrm>
              <a:off x="5291225" y="5728883"/>
              <a:ext cx="20525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RHNA Methodology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4100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4CEC4-E262-4F6A-9374-DCA5EA877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/>
              <a:t>Household Income and Housing Affordability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865AF0-06B6-4633-94A3-B8927DC2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6224" y="6356350"/>
            <a:ext cx="370575" cy="365125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14</a:t>
            </a:fld>
            <a:endParaRPr lang="en-US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F15BA3-C29C-EBED-0A21-77AFD4B92606}"/>
              </a:ext>
            </a:extLst>
          </p:cNvPr>
          <p:cNvSpPr txBox="1"/>
          <p:nvPr/>
        </p:nvSpPr>
        <p:spPr>
          <a:xfrm>
            <a:off x="8797160" y="2136338"/>
            <a:ext cx="2680138" cy="258532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Income categories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defined by the State based on percentages of the Area Median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Income (AMI) in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i="0" dirty="0">
                <a:solidFill>
                  <a:srgbClr val="000000"/>
                </a:solidFill>
                <a:effectLst/>
              </a:rPr>
              <a:t>Monterey County for a household of four: </a:t>
            </a:r>
            <a:r>
              <a:rPr lang="en-US" sz="1800" b="1" i="0" dirty="0">
                <a:solidFill>
                  <a:srgbClr val="000000"/>
                </a:solidFill>
                <a:effectLst/>
              </a:rPr>
              <a:t>$</a:t>
            </a:r>
            <a:r>
              <a:rPr lang="en-US" b="1" dirty="0">
                <a:solidFill>
                  <a:srgbClr val="000000"/>
                </a:solidFill>
              </a:rPr>
              <a:t>81,600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5A651093-3C1B-C293-D423-151BEB5BD6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8108436"/>
              </p:ext>
            </p:extLst>
          </p:nvPr>
        </p:nvGraphicFramePr>
        <p:xfrm>
          <a:off x="-324944" y="1363176"/>
          <a:ext cx="9311289" cy="4757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8573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871EE-21C9-2B69-CAE7-7DE24A56D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RHNA allocations for the City of Marina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A514AF-E7ED-06D8-5A28-FBCA0BA30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EAEE-1020-4A0A-A410-17BA620E59B8}" type="datetime1">
              <a:rPr lang="en-US" smtClean="0"/>
              <a:t>11/8/2022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AB91D-42B9-E786-2277-F58831030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0C0C-5B80-4E31-A459-5CE54BAFE71D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581168D-DD2D-627B-1517-8B42563E07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6635969"/>
              </p:ext>
            </p:extLst>
          </p:nvPr>
        </p:nvGraphicFramePr>
        <p:xfrm>
          <a:off x="5060214" y="1375803"/>
          <a:ext cx="6711785" cy="4690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0C9B346-C618-3BB9-8375-1E45093E5E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229938"/>
              </p:ext>
            </p:extLst>
          </p:nvPr>
        </p:nvGraphicFramePr>
        <p:xfrm>
          <a:off x="749086" y="1348475"/>
          <a:ext cx="3909290" cy="469014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54645">
                  <a:extLst>
                    <a:ext uri="{9D8B030D-6E8A-4147-A177-3AD203B41FA5}">
                      <a16:colId xmlns:a16="http://schemas.microsoft.com/office/drawing/2014/main" val="2596236210"/>
                    </a:ext>
                  </a:extLst>
                </a:gridCol>
                <a:gridCol w="1954645">
                  <a:extLst>
                    <a:ext uri="{9D8B030D-6E8A-4147-A177-3AD203B41FA5}">
                      <a16:colId xmlns:a16="http://schemas.microsoft.com/office/drawing/2014/main" val="2300796221"/>
                    </a:ext>
                  </a:extLst>
                </a:gridCol>
              </a:tblGrid>
              <a:tr h="938029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Cycle RHNA Allocation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947422"/>
                  </a:ext>
                </a:extLst>
              </a:tr>
              <a:tr h="938029">
                <a:tc>
                  <a:txBody>
                    <a:bodyPr/>
                    <a:lstStyle/>
                    <a:p>
                      <a:r>
                        <a:rPr lang="en-US" b="1" dirty="0"/>
                        <a:t>Very 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374930"/>
                  </a:ext>
                </a:extLst>
              </a:tr>
              <a:tr h="938029">
                <a:tc>
                  <a:txBody>
                    <a:bodyPr/>
                    <a:lstStyle/>
                    <a:p>
                      <a:r>
                        <a:rPr lang="en-US" b="1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500499"/>
                  </a:ext>
                </a:extLst>
              </a:tr>
              <a:tr h="938029">
                <a:tc>
                  <a:txBody>
                    <a:bodyPr/>
                    <a:lstStyle/>
                    <a:p>
                      <a:r>
                        <a:rPr lang="en-US" b="1" dirty="0"/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173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344007"/>
                  </a:ext>
                </a:extLst>
              </a:tr>
              <a:tr h="938029">
                <a:tc>
                  <a:txBody>
                    <a:bodyPr/>
                    <a:lstStyle/>
                    <a:p>
                      <a:r>
                        <a:rPr lang="en-US" b="1" dirty="0"/>
                        <a:t>Above Moderate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533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110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4CEC4-E262-4F6A-9374-DCA5EA877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/>
              <a:t>How can Marina satisfy its RHNA in the Site Inventory?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865AF0-06B6-4633-94A3-B8927DC2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6224" y="6356350"/>
            <a:ext cx="370575" cy="365125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16</a:t>
            </a:fld>
            <a:endParaRPr lang="en-US" noProof="0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DB06909-D4DF-4799-A3ED-2D4AE69DBC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5399837"/>
              </p:ext>
            </p:extLst>
          </p:nvPr>
        </p:nvGraphicFramePr>
        <p:xfrm>
          <a:off x="759854" y="1298222"/>
          <a:ext cx="8993771" cy="4638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360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F607D4-23D2-497A-AC85-C00F8471C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5800" dirty="0"/>
            </a:br>
            <a:r>
              <a:rPr lang="en-US" sz="5800" dirty="0"/>
              <a:t>Housing Needs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B56C1B-C635-4E06-8145-DDCA8597C2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17</a:t>
            </a:fld>
            <a:endParaRPr lang="en-US" noProof="0" dirty="0"/>
          </a:p>
        </p:txBody>
      </p:sp>
      <p:pic>
        <p:nvPicPr>
          <p:cNvPr id="3" name="Picture Placeholder 6" descr="A picture containing shape&#10;&#10;Description automatically generated">
            <a:extLst>
              <a:ext uri="{FF2B5EF4-FFF2-40B4-BE49-F238E27FC236}">
                <a16:creationId xmlns:a16="http://schemas.microsoft.com/office/drawing/2014/main" id="{3930CF70-D6DD-8792-245B-9D0414B5F4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41" t="-19862" r="108" b="-1"/>
          <a:stretch/>
        </p:blipFill>
        <p:spPr>
          <a:xfrm>
            <a:off x="5166723" y="0"/>
            <a:ext cx="7126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88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4CEC4-E262-4F6A-9374-DCA5EA877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/>
              <a:t>Population and Housing Unit Growth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865AF0-06B6-4633-94A3-B8927DC2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6224" y="6356350"/>
            <a:ext cx="370575" cy="365125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18</a:t>
            </a:fld>
            <a:endParaRPr lang="en-US" noProof="0" dirty="0"/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87111102-16BA-C040-36A8-A61081DCD6CA}"/>
              </a:ext>
            </a:extLst>
          </p:cNvPr>
          <p:cNvSpPr txBox="1">
            <a:spLocks/>
          </p:cNvSpPr>
          <p:nvPr/>
        </p:nvSpPr>
        <p:spPr>
          <a:xfrm>
            <a:off x="7286954" y="1669764"/>
            <a:ext cx="4419270" cy="4464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0000"/>
              </a:lnSpc>
            </a:pPr>
            <a:r>
              <a:rPr lang="en-US" dirty="0"/>
              <a:t>Marina’s population grew by about 9% over the last decade compared to 4.5% in the overall County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Housing production exceeded population growth in Marina</a:t>
            </a:r>
          </a:p>
          <a:p>
            <a:pPr lvl="1">
              <a:lnSpc>
                <a:spcPct val="110000"/>
              </a:lnSpc>
            </a:pPr>
            <a:r>
              <a:rPr lang="en-US" sz="2400" b="0" dirty="0"/>
              <a:t>Median home prices, however, have doubled since 2015</a:t>
            </a:r>
          </a:p>
          <a:p>
            <a:pPr lvl="1">
              <a:lnSpc>
                <a:spcPct val="110000"/>
              </a:lnSpc>
            </a:pPr>
            <a:endParaRPr 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3E03297-0F4A-062E-FD50-312CFB3909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353023"/>
              </p:ext>
            </p:extLst>
          </p:nvPr>
        </p:nvGraphicFramePr>
        <p:xfrm>
          <a:off x="485776" y="1579756"/>
          <a:ext cx="6921475" cy="4324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7B41C27-39D9-D8DA-42C3-22B92866DB24}"/>
              </a:ext>
            </a:extLst>
          </p:cNvPr>
          <p:cNvSpPr txBox="1"/>
          <p:nvPr/>
        </p:nvSpPr>
        <p:spPr>
          <a:xfrm>
            <a:off x="1190954" y="5892359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Source:  CA Dept. of Finance Population and Housing Estimates for Cities, Counties and the State, (2010-2021)</a:t>
            </a:r>
          </a:p>
        </p:txBody>
      </p:sp>
    </p:spTree>
    <p:extLst>
      <p:ext uri="{BB962C8B-B14F-4D97-AF65-F5344CB8AC3E}">
        <p14:creationId xmlns:p14="http://schemas.microsoft.com/office/powerpoint/2010/main" val="2212577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4CEC4-E262-4F6A-9374-DCA5EA877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/>
              <a:t>Housing Cost Burden by Income in Marina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865AF0-06B6-4633-94A3-B8927DC2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6224" y="6356350"/>
            <a:ext cx="370575" cy="365125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19</a:t>
            </a:fld>
            <a:endParaRPr lang="en-US" noProof="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8A14AED-FA03-F881-13D6-883FF19613B5}"/>
              </a:ext>
            </a:extLst>
          </p:cNvPr>
          <p:cNvGraphicFramePr>
            <a:graphicFrameLocks/>
          </p:cNvGraphicFramePr>
          <p:nvPr/>
        </p:nvGraphicFramePr>
        <p:xfrm>
          <a:off x="4845270" y="1573790"/>
          <a:ext cx="7231529" cy="4079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87111102-16BA-C040-36A8-A61081DCD6CA}"/>
              </a:ext>
            </a:extLst>
          </p:cNvPr>
          <p:cNvSpPr txBox="1">
            <a:spLocks/>
          </p:cNvSpPr>
          <p:nvPr/>
        </p:nvSpPr>
        <p:spPr>
          <a:xfrm>
            <a:off x="426000" y="1669764"/>
            <a:ext cx="4419270" cy="4464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0000"/>
              </a:lnSpc>
            </a:pPr>
            <a:r>
              <a:rPr lang="en-US" dirty="0"/>
              <a:t>About 17% of all households spend more than 50% of their income on housing</a:t>
            </a:r>
          </a:p>
          <a:p>
            <a:pPr lvl="1">
              <a:lnSpc>
                <a:spcPct val="110000"/>
              </a:lnSpc>
            </a:pPr>
            <a:r>
              <a:rPr lang="en-US" sz="2400" b="0" dirty="0"/>
              <a:t>Lower income households are more cost burdened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Renters are more cost burdened than homeowners</a:t>
            </a:r>
            <a:endParaRPr lang="en-US" sz="2400" b="0" dirty="0"/>
          </a:p>
          <a:p>
            <a:pPr lvl="1">
              <a:lnSpc>
                <a:spcPct val="110000"/>
              </a:lnSpc>
            </a:pPr>
            <a:endParaRPr lang="en-US" sz="2400" b="0" dirty="0"/>
          </a:p>
          <a:p>
            <a:pPr lvl="1">
              <a:lnSpc>
                <a:spcPct val="110000"/>
              </a:lnSpc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385A86-C809-FDAB-D281-E5225EA973F9}"/>
              </a:ext>
            </a:extLst>
          </p:cNvPr>
          <p:cNvSpPr txBox="1"/>
          <p:nvPr/>
        </p:nvSpPr>
        <p:spPr>
          <a:xfrm>
            <a:off x="5980799" y="572757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Garamond" panose="02020404030301010803" pitchFamily="18" charset="0"/>
              </a:rPr>
              <a:t>Source: HUD Comprehensive Housing Affordability Strategy (CHAS) Data, 2015-2019.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4828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F607D4-23D2-497A-AC85-C00F8471C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800" dirty="0"/>
              <a:t>Introduction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B56C1B-C635-4E06-8145-DDCA8597C2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81967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179113E8-60E1-4200-9131-80B25462E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 and Housing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4FAB83DC-19AB-4FC6-A88D-A51E6CA76E2F}"/>
              </a:ext>
            </a:extLst>
          </p:cNvPr>
          <p:cNvSpPr>
            <a:spLocks noGrp="1"/>
          </p:cNvSpPr>
          <p:nvPr>
            <p:ph idx="33"/>
          </p:nvPr>
        </p:nvSpPr>
        <p:spPr/>
        <p:txBody>
          <a:bodyPr/>
          <a:lstStyle/>
          <a:p>
            <a:pPr lvl="1">
              <a:lnSpc>
                <a:spcPct val="110000"/>
              </a:lnSpc>
            </a:pPr>
            <a:r>
              <a:rPr lang="en-US" dirty="0"/>
              <a:t>Most of the workforce in Marina live in the city but work elsewhere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Marina is a net exporter of workers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About 20% of the people who work in Marina live in the city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C477437D-B82D-4A73-AB14-A1FA89F08F65}"/>
              </a:ext>
            </a:extLst>
          </p:cNvPr>
          <p:cNvSpPr txBox="1">
            <a:spLocks/>
          </p:cNvSpPr>
          <p:nvPr/>
        </p:nvSpPr>
        <p:spPr>
          <a:xfrm flipH="1">
            <a:off x="6248400" y="584399"/>
            <a:ext cx="5824167" cy="6112019"/>
          </a:xfrm>
          <a:prstGeom prst="rect">
            <a:avLst/>
          </a:prstGeom>
        </p:spPr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604C649-B6E1-E15D-0744-B288DC507AE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9646" r="13711"/>
          <a:stretch/>
        </p:blipFill>
        <p:spPr>
          <a:xfrm>
            <a:off x="6096000" y="584399"/>
            <a:ext cx="5737599" cy="5701764"/>
          </a:xfrm>
        </p:spPr>
      </p:pic>
    </p:spTree>
    <p:extLst>
      <p:ext uri="{BB962C8B-B14F-4D97-AF65-F5344CB8AC3E}">
        <p14:creationId xmlns:p14="http://schemas.microsoft.com/office/powerpoint/2010/main" val="295459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F607D4-23D2-497A-AC85-C00F8471C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B56C1B-C635-4E06-8145-DDCA8597C2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21</a:t>
            </a:fld>
            <a:endParaRPr lang="en-US" noProof="0" dirty="0"/>
          </a:p>
        </p:txBody>
      </p:sp>
      <p:pic>
        <p:nvPicPr>
          <p:cNvPr id="3" name="Picture Placeholder 5" descr="Chat outline">
            <a:extLst>
              <a:ext uri="{FF2B5EF4-FFF2-40B4-BE49-F238E27FC236}">
                <a16:creationId xmlns:a16="http://schemas.microsoft.com/office/drawing/2014/main" id="{1AEA7B8B-E3B9-5366-53E9-9C9302744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842509" y="776169"/>
            <a:ext cx="5305661" cy="5305661"/>
          </a:xfrm>
          <a:prstGeom prst="ellipse">
            <a:avLst/>
          </a:prstGeom>
          <a:noFill/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E0190B54-0DB1-8116-3705-B644C54780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783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4CEC4-E262-4F6A-9374-DCA5EA877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/>
              <a:t>Discussion 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865AF0-06B6-4633-94A3-B8927DC2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6224" y="6356350"/>
            <a:ext cx="370575" cy="365125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22</a:t>
            </a:fld>
            <a:endParaRPr lang="en-US" noProof="0" dirty="0"/>
          </a:p>
        </p:txBody>
      </p:sp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83DB93F7-6E42-C11E-3B55-2F3862529F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4551954"/>
              </p:ext>
            </p:extLst>
          </p:nvPr>
        </p:nvGraphicFramePr>
        <p:xfrm>
          <a:off x="365760" y="1374648"/>
          <a:ext cx="11598932" cy="4108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1068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F607D4-23D2-497A-AC85-C00F8471C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B56C1B-C635-4E06-8145-DDCA8597C2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23</a:t>
            </a:fld>
            <a:endParaRPr lang="en-US" noProof="0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9D217F7-6F89-97F7-36B2-13450B8E4149}"/>
              </a:ext>
            </a:extLst>
          </p:cNvPr>
          <p:cNvSpPr/>
          <p:nvPr/>
        </p:nvSpPr>
        <p:spPr>
          <a:xfrm>
            <a:off x="6923314" y="2904845"/>
            <a:ext cx="4049486" cy="1669142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50E6E44-B055-0BF6-04A1-B5550A5070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54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4CEC4-E262-4F6A-9374-DCA5EA877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Tentative Schedule</a:t>
            </a:r>
            <a:endParaRPr lang="en-US" spc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865AF0-06B6-4633-94A3-B8927DC2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6224" y="6356350"/>
            <a:ext cx="370575" cy="365125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24</a:t>
            </a:fld>
            <a:endParaRPr lang="en-US" noProof="0" dirty="0"/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8F837099-F278-67D2-DE3C-42BF0E68A3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026726"/>
              </p:ext>
            </p:extLst>
          </p:nvPr>
        </p:nvGraphicFramePr>
        <p:xfrm>
          <a:off x="516834" y="1291722"/>
          <a:ext cx="11353800" cy="4900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1290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1E7C9D96-903A-42DE-8C2B-1B770CC87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Upcoming</a:t>
            </a:r>
          </a:p>
          <a:p>
            <a:r>
              <a:rPr lang="en-US" dirty="0"/>
              <a:t>Workshops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CC7DDA-6754-47D9-9CEB-A8EA56B98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Involved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F67808C-59B5-4D4F-9AE1-A12B80E05B9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8F477E60-867B-49B4-94AB-4007E238B57B}"/>
              </a:ext>
            </a:extLst>
          </p:cNvPr>
          <p:cNvSpPr>
            <a:spLocks noGrp="1"/>
          </p:cNvSpPr>
          <p:nvPr>
            <p:ph idx="43"/>
          </p:nvPr>
        </p:nvSpPr>
        <p:spPr>
          <a:xfrm>
            <a:off x="3369864" y="4337139"/>
            <a:ext cx="1817688" cy="365125"/>
          </a:xfrm>
        </p:spPr>
        <p:txBody>
          <a:bodyPr/>
          <a:lstStyle/>
          <a:p>
            <a:r>
              <a:rPr lang="en-US" dirty="0"/>
              <a:t>Survey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33636109-6D8B-4407-821C-12BC47AB4C82}"/>
              </a:ext>
            </a:extLst>
          </p:cNvPr>
          <p:cNvSpPr>
            <a:spLocks noGrp="1"/>
          </p:cNvSpPr>
          <p:nvPr>
            <p:ph idx="45"/>
          </p:nvPr>
        </p:nvSpPr>
        <p:spPr>
          <a:xfrm>
            <a:off x="6144416" y="4331198"/>
            <a:ext cx="1817688" cy="365125"/>
          </a:xfrm>
        </p:spPr>
        <p:txBody>
          <a:bodyPr/>
          <a:lstStyle/>
          <a:p>
            <a:r>
              <a:rPr lang="en-US" dirty="0"/>
              <a:t>Written Comments</a:t>
            </a:r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8E8B72E1-54AD-4A0B-9DDC-F8C8805073DB}"/>
              </a:ext>
            </a:extLst>
          </p:cNvPr>
          <p:cNvSpPr>
            <a:spLocks noGrp="1"/>
          </p:cNvSpPr>
          <p:nvPr>
            <p:ph idx="47"/>
          </p:nvPr>
        </p:nvSpPr>
        <p:spPr>
          <a:xfrm>
            <a:off x="8918967" y="4331198"/>
            <a:ext cx="1817688" cy="365125"/>
          </a:xfrm>
        </p:spPr>
        <p:txBody>
          <a:bodyPr/>
          <a:lstStyle/>
          <a:p>
            <a:r>
              <a:rPr lang="en-US" dirty="0"/>
              <a:t>Formal Hearings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9DB303-D014-49AC-99D9-764C3B77B9D6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25</a:t>
            </a:fld>
            <a:endParaRPr lang="en-US" noProof="0" dirty="0"/>
          </a:p>
        </p:txBody>
      </p:sp>
      <p:pic>
        <p:nvPicPr>
          <p:cNvPr id="16" name="Picture Placeholder 23" descr="Chat outline">
            <a:extLst>
              <a:ext uri="{FF2B5EF4-FFF2-40B4-BE49-F238E27FC236}">
                <a16:creationId xmlns:a16="http://schemas.microsoft.com/office/drawing/2014/main" id="{525AFA47-E790-4936-D688-77B93A15591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313" y="2160588"/>
            <a:ext cx="1817687" cy="1817687"/>
          </a:xfrm>
        </p:spPr>
      </p:pic>
      <p:pic>
        <p:nvPicPr>
          <p:cNvPr id="17" name="Picture Placeholder 25" descr="Envelope outline">
            <a:extLst>
              <a:ext uri="{FF2B5EF4-FFF2-40B4-BE49-F238E27FC236}">
                <a16:creationId xmlns:a16="http://schemas.microsoft.com/office/drawing/2014/main" id="{E56149C3-9C7A-902A-2BB7-9807A813C2F3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143625" y="2160588"/>
            <a:ext cx="1817688" cy="1817687"/>
          </a:xfrm>
        </p:spPr>
      </p:pic>
      <p:pic>
        <p:nvPicPr>
          <p:cNvPr id="18" name="Picture Placeholder 21" descr="Users outline">
            <a:extLst>
              <a:ext uri="{FF2B5EF4-FFF2-40B4-BE49-F238E27FC236}">
                <a16:creationId xmlns:a16="http://schemas.microsoft.com/office/drawing/2014/main" id="{B5977F44-CFD4-4532-71BB-F8BE4552A974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918575" y="2160588"/>
            <a:ext cx="1817688" cy="1817687"/>
          </a:xfrm>
        </p:spPr>
      </p:pic>
      <p:pic>
        <p:nvPicPr>
          <p:cNvPr id="19" name="Picture Placeholder 17" descr="Question Mark outline">
            <a:extLst>
              <a:ext uri="{FF2B5EF4-FFF2-40B4-BE49-F238E27FC236}">
                <a16:creationId xmlns:a16="http://schemas.microsoft.com/office/drawing/2014/main" id="{5E5FBB65-6DE1-D64F-5F19-AEB23738C8CB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370263" y="2160588"/>
            <a:ext cx="1817687" cy="1817687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8D662B-A467-630B-BFF3-B68B963044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1812" y="4860903"/>
            <a:ext cx="1453792" cy="167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20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96E97F6-9433-4BE6-B719-C47471DBF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685" y="457754"/>
            <a:ext cx="7866744" cy="5942492"/>
          </a:xfrm>
        </p:spPr>
        <p:txBody>
          <a:bodyPr/>
          <a:lstStyle/>
          <a:p>
            <a:r>
              <a:rPr lang="en-US" dirty="0"/>
              <a:t>Thank you!</a:t>
            </a:r>
            <a:br>
              <a:rPr lang="en-US" dirty="0"/>
            </a:br>
            <a:r>
              <a:rPr lang="en-US" sz="3200" dirty="0"/>
              <a:t>Contact us with any questions or additional comments: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Guido Persicone: </a:t>
            </a:r>
            <a:r>
              <a:rPr lang="en-US" sz="3200" dirty="0">
                <a:hlinkClick r:id="rId3"/>
              </a:rPr>
              <a:t>gpersicone@cityofmarina.org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Ryan Russell: </a:t>
            </a:r>
            <a:r>
              <a:rPr lang="en-US" sz="3200" dirty="0">
                <a:hlinkClick r:id="rId4"/>
              </a:rPr>
              <a:t>rrussell@rinconconsultants.com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4CEC4-E262-4F6A-9374-DCA5EA877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/>
              <a:t>Housekeeping Items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865AF0-06B6-4633-94A3-B8927DC2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6224" y="6356350"/>
            <a:ext cx="370575" cy="365125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3</a:t>
            </a:fld>
            <a:endParaRPr lang="en-US" noProof="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3B57FE0-1F87-0595-39CA-378B76D060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5240073"/>
              </p:ext>
            </p:extLst>
          </p:nvPr>
        </p:nvGraphicFramePr>
        <p:xfrm>
          <a:off x="516834" y="1131304"/>
          <a:ext cx="7315251" cy="4595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15F470F6-2E8B-1899-66DB-D55B4F7EBF3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314" r="18857"/>
          <a:stretch/>
        </p:blipFill>
        <p:spPr>
          <a:xfrm>
            <a:off x="8839200" y="3701143"/>
            <a:ext cx="2312734" cy="202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60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179113E8-60E1-4200-9131-80B25462E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Element Update Materials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4FAB83DC-19AB-4FC6-A88D-A51E6CA76E2F}"/>
              </a:ext>
            </a:extLst>
          </p:cNvPr>
          <p:cNvSpPr>
            <a:spLocks noGrp="1"/>
          </p:cNvSpPr>
          <p:nvPr>
            <p:ph idx="33"/>
          </p:nvPr>
        </p:nvSpPr>
        <p:spPr/>
        <p:txBody>
          <a:bodyPr/>
          <a:lstStyle/>
          <a:p>
            <a:r>
              <a:rPr lang="en-US" dirty="0"/>
              <a:t>Project website will include all information on the project, upcoming events, and ways to stay involved</a:t>
            </a:r>
          </a:p>
          <a:p>
            <a:r>
              <a:rPr lang="en-US" dirty="0"/>
              <a:t>https://cityofmarina.org/1186/6th-Cycle-Housing-Element-Update</a:t>
            </a:r>
          </a:p>
          <a:p>
            <a:pPr marL="0" indent="0">
              <a:buNone/>
            </a:pPr>
            <a:endParaRPr lang="en-US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C477437D-B82D-4A73-AB14-A1FA89F08F65}"/>
              </a:ext>
            </a:extLst>
          </p:cNvPr>
          <p:cNvSpPr txBox="1">
            <a:spLocks/>
          </p:cNvSpPr>
          <p:nvPr/>
        </p:nvSpPr>
        <p:spPr>
          <a:xfrm flipH="1">
            <a:off x="6248400" y="584399"/>
            <a:ext cx="5824167" cy="6112019"/>
          </a:xfrm>
          <a:prstGeom prst="rect">
            <a:avLst/>
          </a:prstGeom>
        </p:spPr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5774F383-136F-44A8-3B0F-2159B2EB61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3583" t="1634" r="28901" b="-5997"/>
          <a:stretch/>
        </p:blipFill>
        <p:spPr>
          <a:xfrm>
            <a:off x="6096000" y="372991"/>
            <a:ext cx="5824167" cy="6112019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7C9DED-B84B-3B3C-81CE-C674EC104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32" y="4325257"/>
            <a:ext cx="1925044" cy="210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78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179113E8-60E1-4200-9131-80B25462E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432000"/>
            <a:ext cx="5387166" cy="695740"/>
          </a:xfrm>
        </p:spPr>
        <p:txBody>
          <a:bodyPr anchor="ctr"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27FEE4B-1E59-9BC3-C3CE-7FA42E5EA94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260000"/>
            <a:ext cx="5472001" cy="2520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4FAB83DC-19AB-4FC6-A88D-A51E6CA76E2F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426000" y="1669764"/>
            <a:ext cx="5472001" cy="4464000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Welcome and Introductions (6:30-6:40)</a:t>
            </a:r>
          </a:p>
          <a:p>
            <a:pPr fontAlgn="base"/>
            <a:r>
              <a:rPr lang="en-US" dirty="0"/>
              <a:t>Icebreaker/Poll Questions (6:40– 6:50) </a:t>
            </a:r>
          </a:p>
          <a:p>
            <a:pPr fontAlgn="base"/>
            <a:r>
              <a:rPr lang="en-US" dirty="0"/>
              <a:t>Housing Element Presentation (6:50-7:20) </a:t>
            </a:r>
          </a:p>
          <a:p>
            <a:pPr fontAlgn="base"/>
            <a:r>
              <a:rPr lang="en-US" dirty="0"/>
              <a:t>Discussion and Q&amp;A (7:20–7:50)</a:t>
            </a:r>
          </a:p>
          <a:p>
            <a:pPr fontAlgn="base"/>
            <a:r>
              <a:rPr lang="en-US" dirty="0"/>
              <a:t>Get Involved and Next Steps (7:50-8:00) </a:t>
            </a:r>
          </a:p>
          <a:p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C477437D-B82D-4A73-AB14-A1FA89F08F65}"/>
              </a:ext>
            </a:extLst>
          </p:cNvPr>
          <p:cNvSpPr txBox="1">
            <a:spLocks/>
          </p:cNvSpPr>
          <p:nvPr/>
        </p:nvSpPr>
        <p:spPr>
          <a:xfrm flipH="1">
            <a:off x="6248400" y="584399"/>
            <a:ext cx="5824167" cy="6112019"/>
          </a:xfrm>
          <a:prstGeom prst="rect">
            <a:avLst/>
          </a:prstGeom>
        </p:spPr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8662FC5-450E-6F5D-4340-8FCA879B856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22769" r="443"/>
          <a:stretch/>
        </p:blipFill>
        <p:spPr>
          <a:xfrm>
            <a:off x="6096000" y="372991"/>
            <a:ext cx="5824167" cy="6112019"/>
          </a:xfrm>
        </p:spPr>
      </p:pic>
    </p:spTree>
    <p:extLst>
      <p:ext uri="{BB962C8B-B14F-4D97-AF65-F5344CB8AC3E}">
        <p14:creationId xmlns:p14="http://schemas.microsoft.com/office/powerpoint/2010/main" val="4078641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179113E8-60E1-4200-9131-80B25462E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Team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4FAB83DC-19AB-4FC6-A88D-A51E6CA76E2F}"/>
              </a:ext>
            </a:extLst>
          </p:cNvPr>
          <p:cNvSpPr>
            <a:spLocks noGrp="1"/>
          </p:cNvSpPr>
          <p:nvPr>
            <p:ph idx="33"/>
          </p:nvPr>
        </p:nvSpPr>
        <p:spPr/>
        <p:txBody>
          <a:bodyPr/>
          <a:lstStyle/>
          <a:p>
            <a:r>
              <a:rPr lang="en-US" dirty="0"/>
              <a:t>City of Marina</a:t>
            </a:r>
          </a:p>
          <a:p>
            <a:pPr lvl="1"/>
            <a:r>
              <a:rPr lang="en-US"/>
              <a:t>Guido Persicone, Community Development Director</a:t>
            </a:r>
          </a:p>
          <a:p>
            <a:pPr lvl="1"/>
            <a:endParaRPr lang="en-US"/>
          </a:p>
          <a:p>
            <a:r>
              <a:rPr lang="en-US"/>
              <a:t>Consultant </a:t>
            </a:r>
            <a:r>
              <a:rPr lang="en-US" dirty="0"/>
              <a:t>Team</a:t>
            </a:r>
          </a:p>
          <a:p>
            <a:pPr lvl="1"/>
            <a:r>
              <a:rPr lang="en-US"/>
              <a:t>Rincon Consultants, Inc</a:t>
            </a:r>
          </a:p>
          <a:p>
            <a:pPr lvl="1"/>
            <a:r>
              <a:rPr lang="en-US"/>
              <a:t>Veronica Tam and Associates, Inc.</a:t>
            </a:r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C477437D-B82D-4A73-AB14-A1FA89F08F65}"/>
              </a:ext>
            </a:extLst>
          </p:cNvPr>
          <p:cNvSpPr txBox="1">
            <a:spLocks/>
          </p:cNvSpPr>
          <p:nvPr/>
        </p:nvSpPr>
        <p:spPr>
          <a:xfrm flipH="1">
            <a:off x="6248400" y="584399"/>
            <a:ext cx="5824167" cy="6112019"/>
          </a:xfrm>
          <a:prstGeom prst="rect">
            <a:avLst/>
          </a:prstGeom>
        </p:spPr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D3B9197B-78EA-EED8-897E-9D90636B9D4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9817" r="9817"/>
          <a:stretch/>
        </p:blipFill>
        <p:spPr>
          <a:xfrm>
            <a:off x="6248400" y="432000"/>
            <a:ext cx="5824167" cy="6112019"/>
          </a:xfrm>
        </p:spPr>
      </p:pic>
    </p:spTree>
    <p:extLst>
      <p:ext uri="{BB962C8B-B14F-4D97-AF65-F5344CB8AC3E}">
        <p14:creationId xmlns:p14="http://schemas.microsoft.com/office/powerpoint/2010/main" val="3665701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B64B19A1-E746-4BC7-B696-48617B3AC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7476B8B-CE37-4E58-A004-B00270F9A89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Answer the following questions within the chat feature.</a:t>
            </a:r>
          </a:p>
          <a:p>
            <a:pPr marL="514350" indent="-514350">
              <a:buAutoNum type="arabicPeriod"/>
            </a:pPr>
            <a:r>
              <a:rPr lang="en-US" sz="2400" dirty="0"/>
              <a:t>State whether you live and/or work in Marina, or if you don’t live but are interested in housing.</a:t>
            </a:r>
          </a:p>
          <a:p>
            <a:pPr marL="514350" indent="-514350">
              <a:buAutoNum type="arabicPeriod"/>
            </a:pPr>
            <a:r>
              <a:rPr lang="en-US" sz="2400" dirty="0"/>
              <a:t>On a scale of 1 – 5 how familiar are you with Housing Elements?</a:t>
            </a:r>
          </a:p>
        </p:txBody>
      </p:sp>
      <p:sp>
        <p:nvSpPr>
          <p:cNvPr id="26" name="Slide Number Placeholder 8">
            <a:extLst>
              <a:ext uri="{FF2B5EF4-FFF2-40B4-BE49-F238E27FC236}">
                <a16:creationId xmlns:a16="http://schemas.microsoft.com/office/drawing/2014/main" id="{6E082BD5-1ED5-4609-9FF9-CC25436142BA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>
          <a:xfrm>
            <a:off x="11706224" y="6356350"/>
            <a:ext cx="370575" cy="365125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3C9763A-99DC-1AA0-3C8D-0CDB75FBF2F4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 rotWithShape="1">
          <a:blip r:embed="rId2"/>
          <a:srcRect t="9650" b="9650"/>
          <a:stretch/>
        </p:blipFill>
        <p:spPr>
          <a:xfrm>
            <a:off x="633505" y="3429000"/>
            <a:ext cx="4786793" cy="2740446"/>
          </a:xfr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7C15A26-74A6-D47A-0873-A4E1BAD225BE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 rotWithShape="1">
          <a:blip r:embed="rId3"/>
          <a:srcRect l="13484" r="13484"/>
          <a:stretch/>
        </p:blipFill>
        <p:spPr>
          <a:xfrm>
            <a:off x="3235659" y="688553"/>
            <a:ext cx="2184640" cy="2576459"/>
          </a:xfr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8F6CCB4-7E09-6AAE-41FD-D03464FF1842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 rotWithShape="1">
          <a:blip r:embed="rId4"/>
          <a:srcRect l="8767" r="8767"/>
          <a:stretch/>
        </p:blipFill>
        <p:spPr>
          <a:xfrm>
            <a:off x="633505" y="688554"/>
            <a:ext cx="2517319" cy="2576459"/>
          </a:xfrm>
        </p:spPr>
      </p:pic>
    </p:spTree>
    <p:extLst>
      <p:ext uri="{BB962C8B-B14F-4D97-AF65-F5344CB8AC3E}">
        <p14:creationId xmlns:p14="http://schemas.microsoft.com/office/powerpoint/2010/main" val="1730698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F607D4-23D2-497A-AC85-C00F8471C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5800" dirty="0"/>
            </a:br>
            <a:r>
              <a:rPr lang="en-US" sz="5800" dirty="0"/>
              <a:t>Housing Element Basics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B56C1B-C635-4E06-8145-DDCA8597C2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8</a:t>
            </a:fld>
            <a:endParaRPr lang="en-US" noProof="0" dirty="0"/>
          </a:p>
        </p:txBody>
      </p:sp>
      <p:pic>
        <p:nvPicPr>
          <p:cNvPr id="7" name="Picture Placeholder 5" descr="Renovation (House With Sparkles) outline">
            <a:extLst>
              <a:ext uri="{FF2B5EF4-FFF2-40B4-BE49-F238E27FC236}">
                <a16:creationId xmlns:a16="http://schemas.microsoft.com/office/drawing/2014/main" id="{975B4FED-589E-A790-1F3D-7D93891DCD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420" r="8122"/>
          <a:stretch/>
        </p:blipFill>
        <p:spPr>
          <a:xfrm>
            <a:off x="5558972" y="609600"/>
            <a:ext cx="5824538" cy="6111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3181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179113E8-60E1-4200-9131-80B25462E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Housing Element?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4FAB83DC-19AB-4FC6-A88D-A51E6CA76E2F}"/>
              </a:ext>
            </a:extLst>
          </p:cNvPr>
          <p:cNvSpPr>
            <a:spLocks noGrp="1"/>
          </p:cNvSpPr>
          <p:nvPr>
            <p:ph idx="33"/>
          </p:nvPr>
        </p:nvSpPr>
        <p:spPr/>
        <p:txBody>
          <a:bodyPr/>
          <a:lstStyle/>
          <a:p>
            <a:r>
              <a:rPr lang="en-US" dirty="0"/>
              <a:t>One of eight mandatory elements of the General Plan </a:t>
            </a:r>
          </a:p>
          <a:p>
            <a:r>
              <a:rPr lang="en-US" dirty="0"/>
              <a:t>Governed by California Government Code Article 10.6 (Sections 65580-65589.11)</a:t>
            </a:r>
          </a:p>
          <a:p>
            <a:r>
              <a:rPr lang="en-US" dirty="0"/>
              <a:t>Updated every 8 years </a:t>
            </a:r>
          </a:p>
          <a:p>
            <a:r>
              <a:rPr lang="en-US" dirty="0"/>
              <a:t>Only element that MUST be approved and certified by State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C477437D-B82D-4A73-AB14-A1FA89F08F65}"/>
              </a:ext>
            </a:extLst>
          </p:cNvPr>
          <p:cNvSpPr txBox="1">
            <a:spLocks/>
          </p:cNvSpPr>
          <p:nvPr/>
        </p:nvSpPr>
        <p:spPr>
          <a:xfrm flipH="1">
            <a:off x="6248400" y="584399"/>
            <a:ext cx="5824167" cy="6112019"/>
          </a:xfrm>
          <a:prstGeom prst="rect">
            <a:avLst/>
          </a:prstGeom>
        </p:spPr>
      </p:sp>
      <p:pic>
        <p:nvPicPr>
          <p:cNvPr id="3" name="Picture Placeholder 2" descr="A picture containing outdoor object, honeycomb&#10;&#10;Description automatically generated">
            <a:extLst>
              <a:ext uri="{FF2B5EF4-FFF2-40B4-BE49-F238E27FC236}">
                <a16:creationId xmlns:a16="http://schemas.microsoft.com/office/drawing/2014/main" id="{BF1AFECD-6C68-4653-DD13-919698A73DA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10487" t="5641" r="14516" b="47314"/>
          <a:stretch/>
        </p:blipFill>
        <p:spPr>
          <a:xfrm>
            <a:off x="6793137" y="1806749"/>
            <a:ext cx="4972863" cy="3244502"/>
          </a:xfrm>
        </p:spPr>
      </p:pic>
    </p:spTree>
    <p:extLst>
      <p:ext uri="{BB962C8B-B14F-4D97-AF65-F5344CB8AC3E}">
        <p14:creationId xmlns:p14="http://schemas.microsoft.com/office/powerpoint/2010/main" val="615045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Incon Branding">
      <a:dk1>
        <a:sysClr val="windowText" lastClr="000000"/>
      </a:dk1>
      <a:lt1>
        <a:sysClr val="window" lastClr="FFFFFF"/>
      </a:lt1>
      <a:dk2>
        <a:srgbClr val="004B87"/>
      </a:dk2>
      <a:lt2>
        <a:srgbClr val="E7E6E6"/>
      </a:lt2>
      <a:accent1>
        <a:srgbClr val="009CA6"/>
      </a:accent1>
      <a:accent2>
        <a:srgbClr val="D2DE26"/>
      </a:accent2>
      <a:accent3>
        <a:srgbClr val="FFA400"/>
      </a:accent3>
      <a:accent4>
        <a:srgbClr val="E1523E"/>
      </a:accent4>
      <a:accent5>
        <a:srgbClr val="E0457B"/>
      </a:accent5>
      <a:accent6>
        <a:srgbClr val="84329B"/>
      </a:accent6>
      <a:hlink>
        <a:srgbClr val="004B87"/>
      </a:hlink>
      <a:folHlink>
        <a:srgbClr val="6AD1E3"/>
      </a:folHlink>
    </a:clrScheme>
    <a:fontScheme name="Rincon">
      <a:majorFont>
        <a:latin typeface="Barlow SemiBold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317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7EB04933-E851-418C-A8A1-19321B02EBDC}" vid="{5DC7ABD2-EC8F-4ED8-91C8-AA507EAC18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111B19-7283-4751-B1F8-E7CC95678A8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57EFC333-DF66-4191-BB24-0295598A3F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B38E9C-53F4-45B7-BB77-8539BB7040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9829</TotalTime>
  <Words>986</Words>
  <Application>Microsoft Office PowerPoint</Application>
  <PresentationFormat>Widescreen</PresentationFormat>
  <Paragraphs>161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Calibri</vt:lpstr>
      <vt:lpstr>Arial</vt:lpstr>
      <vt:lpstr>Corbel</vt:lpstr>
      <vt:lpstr>Barlow SemiBold</vt:lpstr>
      <vt:lpstr>Barlow Semi Condensed SemiBold</vt:lpstr>
      <vt:lpstr>Barlow</vt:lpstr>
      <vt:lpstr>Office Theme</vt:lpstr>
      <vt:lpstr>PowerPoint Presentation</vt:lpstr>
      <vt:lpstr>Introduction</vt:lpstr>
      <vt:lpstr>Housekeeping Items</vt:lpstr>
      <vt:lpstr>Housing Element Update Materials</vt:lpstr>
      <vt:lpstr>Agenda</vt:lpstr>
      <vt:lpstr>Project Team</vt:lpstr>
      <vt:lpstr>Poll Questions</vt:lpstr>
      <vt:lpstr> Housing Element Basics</vt:lpstr>
      <vt:lpstr>What is a Housing Element?</vt:lpstr>
      <vt:lpstr>Housing Element Components </vt:lpstr>
      <vt:lpstr>New State Legislation</vt:lpstr>
      <vt:lpstr>Housing Element Site Inventory</vt:lpstr>
      <vt:lpstr>How is RHNA distributed?</vt:lpstr>
      <vt:lpstr>Household Income and Housing Affordability</vt:lpstr>
      <vt:lpstr>RHNA allocations for the City of Marina</vt:lpstr>
      <vt:lpstr>How can Marina satisfy its RHNA in the Site Inventory?</vt:lpstr>
      <vt:lpstr> Housing Needs</vt:lpstr>
      <vt:lpstr>Population and Housing Unit Growth</vt:lpstr>
      <vt:lpstr>Housing Cost Burden by Income in Marina </vt:lpstr>
      <vt:lpstr>Employment and Housing</vt:lpstr>
      <vt:lpstr>Discussion</vt:lpstr>
      <vt:lpstr>Discussion Questions</vt:lpstr>
      <vt:lpstr>Next Steps</vt:lpstr>
      <vt:lpstr>Tentative Schedule</vt:lpstr>
      <vt:lpstr>Stay Involved</vt:lpstr>
      <vt:lpstr>Thank you! Contact us with any questions or additional comments:  Guido Persicone: gpersicone@cityofmarina.org  Ryan Russell: rrussell@rinconconsultants.com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Ripley</dc:creator>
  <cp:lastModifiedBy>Ryan Russell</cp:lastModifiedBy>
  <cp:revision>35</cp:revision>
  <dcterms:created xsi:type="dcterms:W3CDTF">2022-02-22T18:09:16Z</dcterms:created>
  <dcterms:modified xsi:type="dcterms:W3CDTF">2022-11-08T23:38:53Z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